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F3F3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3F3F3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F3F3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3F3F3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F3F3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3F3F3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F3F3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F3F3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600" y="4135400"/>
            <a:ext cx="2583000" cy="25193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1600" y="6441537"/>
            <a:ext cx="9855200" cy="213360"/>
          </a:xfrm>
          <a:custGeom>
            <a:avLst/>
            <a:gdLst/>
            <a:ahLst/>
            <a:cxnLst/>
            <a:rect l="l" t="t" r="r" b="b"/>
            <a:pathLst>
              <a:path w="9855200" h="213359">
                <a:moveTo>
                  <a:pt x="9855200" y="0"/>
                </a:moveTo>
                <a:lnTo>
                  <a:pt x="0" y="0"/>
                </a:lnTo>
                <a:lnTo>
                  <a:pt x="0" y="213262"/>
                </a:lnTo>
                <a:lnTo>
                  <a:pt x="9855200" y="213262"/>
                </a:lnTo>
                <a:lnTo>
                  <a:pt x="985520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310009" y="6093835"/>
            <a:ext cx="375774" cy="51274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1600" y="1104900"/>
            <a:ext cx="9854184" cy="58521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4171" y="1167006"/>
            <a:ext cx="9570056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3F3F3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7598" y="2308047"/>
            <a:ext cx="9414510" cy="2402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733095" y="6408809"/>
            <a:ext cx="209550" cy="225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3F3F3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13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22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jp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5.jp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1600" y="6299041"/>
            <a:ext cx="9855200" cy="356235"/>
            <a:chOff x="101600" y="6299041"/>
            <a:chExt cx="9855200" cy="356235"/>
          </a:xfrm>
        </p:grpSpPr>
        <p:sp>
          <p:nvSpPr>
            <p:cNvPr id="3" name="object 3"/>
            <p:cNvSpPr/>
            <p:nvPr/>
          </p:nvSpPr>
          <p:spPr>
            <a:xfrm>
              <a:off x="101600" y="6441537"/>
              <a:ext cx="9855200" cy="213360"/>
            </a:xfrm>
            <a:custGeom>
              <a:avLst/>
              <a:gdLst/>
              <a:ahLst/>
              <a:cxnLst/>
              <a:rect l="l" t="t" r="r" b="b"/>
              <a:pathLst>
                <a:path w="9855200" h="213359">
                  <a:moveTo>
                    <a:pt x="0" y="0"/>
                  </a:moveTo>
                  <a:lnTo>
                    <a:pt x="9855199" y="0"/>
                  </a:lnTo>
                  <a:lnTo>
                    <a:pt x="9855199" y="213262"/>
                  </a:lnTo>
                  <a:lnTo>
                    <a:pt x="0" y="213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2D6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600" y="6299041"/>
              <a:ext cx="960883" cy="303395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9300" y="1339493"/>
            <a:ext cx="1076647" cy="43044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1600" y="1339491"/>
            <a:ext cx="172466" cy="4370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23325" y="2569261"/>
            <a:ext cx="4840748" cy="308188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27357" y="3573445"/>
            <a:ext cx="4775200" cy="140716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5080">
              <a:lnSpc>
                <a:spcPct val="98000"/>
              </a:lnSpc>
              <a:spcBef>
                <a:spcPts val="155"/>
              </a:spcBef>
            </a:pPr>
            <a:r>
              <a:rPr dirty="0" sz="2300" spc="-25" b="1">
                <a:solidFill>
                  <a:srgbClr val="252D69"/>
                </a:solidFill>
                <a:latin typeface="Segoe UI"/>
                <a:cs typeface="Segoe UI"/>
              </a:rPr>
              <a:t>POJK </a:t>
            </a:r>
            <a:r>
              <a:rPr dirty="0" sz="2300" spc="-20" b="1">
                <a:solidFill>
                  <a:srgbClr val="252D69"/>
                </a:solidFill>
                <a:latin typeface="Segoe UI"/>
                <a:cs typeface="Segoe UI"/>
              </a:rPr>
              <a:t>No.23 </a:t>
            </a:r>
            <a:r>
              <a:rPr dirty="0" sz="2300" spc="-60" b="1">
                <a:solidFill>
                  <a:srgbClr val="252D69"/>
                </a:solidFill>
                <a:latin typeface="Segoe UI"/>
                <a:cs typeface="Segoe UI"/>
              </a:rPr>
              <a:t>Tahun </a:t>
            </a:r>
            <a:r>
              <a:rPr dirty="0" sz="2300" spc="-15" b="1">
                <a:solidFill>
                  <a:srgbClr val="252D69"/>
                </a:solidFill>
                <a:latin typeface="Segoe UI"/>
                <a:cs typeface="Segoe UI"/>
              </a:rPr>
              <a:t>2022 </a:t>
            </a:r>
            <a:r>
              <a:rPr dirty="0" sz="2300" spc="-20" b="1">
                <a:solidFill>
                  <a:srgbClr val="252D69"/>
                </a:solidFill>
                <a:latin typeface="Segoe UI"/>
                <a:cs typeface="Segoe UI"/>
              </a:rPr>
              <a:t>tentang </a:t>
            </a:r>
            <a:r>
              <a:rPr dirty="0" sz="2300" spc="-15" b="1">
                <a:solidFill>
                  <a:srgbClr val="252D69"/>
                </a:solidFill>
                <a:latin typeface="Segoe UI"/>
                <a:cs typeface="Segoe UI"/>
              </a:rPr>
              <a:t> Batas </a:t>
            </a:r>
            <a:r>
              <a:rPr dirty="0" sz="2300" spc="-25" b="1">
                <a:solidFill>
                  <a:srgbClr val="252D69"/>
                </a:solidFill>
                <a:latin typeface="Segoe UI"/>
                <a:cs typeface="Segoe UI"/>
              </a:rPr>
              <a:t>Maksimum </a:t>
            </a:r>
            <a:r>
              <a:rPr dirty="0" sz="2300" spc="-30" b="1">
                <a:solidFill>
                  <a:srgbClr val="252D69"/>
                </a:solidFill>
                <a:latin typeface="Segoe UI"/>
                <a:cs typeface="Segoe UI"/>
              </a:rPr>
              <a:t>Pemberian </a:t>
            </a:r>
            <a:r>
              <a:rPr dirty="0" sz="2300" spc="-20" b="1">
                <a:solidFill>
                  <a:srgbClr val="252D69"/>
                </a:solidFill>
                <a:latin typeface="Segoe UI"/>
                <a:cs typeface="Segoe UI"/>
              </a:rPr>
              <a:t>Kredit </a:t>
            </a:r>
            <a:r>
              <a:rPr dirty="0" sz="2300" spc="-620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2300" spc="-15" b="1">
                <a:solidFill>
                  <a:srgbClr val="252D69"/>
                </a:solidFill>
                <a:latin typeface="Segoe UI"/>
                <a:cs typeface="Segoe UI"/>
              </a:rPr>
              <a:t>BPR dan Batas </a:t>
            </a:r>
            <a:r>
              <a:rPr dirty="0" sz="2300" spc="-25" b="1">
                <a:solidFill>
                  <a:srgbClr val="252D69"/>
                </a:solidFill>
                <a:latin typeface="Segoe UI"/>
                <a:cs typeface="Segoe UI"/>
              </a:rPr>
              <a:t>Maksimum </a:t>
            </a:r>
            <a:r>
              <a:rPr dirty="0" sz="2300" spc="-20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2300" spc="-25" b="1">
                <a:solidFill>
                  <a:srgbClr val="252D69"/>
                </a:solidFill>
                <a:latin typeface="Segoe UI"/>
                <a:cs typeface="Segoe UI"/>
              </a:rPr>
              <a:t>Penyaluran</a:t>
            </a:r>
            <a:r>
              <a:rPr dirty="0" sz="2300" spc="-35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2300" spc="-20" b="1">
                <a:solidFill>
                  <a:srgbClr val="252D69"/>
                </a:solidFill>
                <a:latin typeface="Segoe UI"/>
                <a:cs typeface="Segoe UI"/>
              </a:rPr>
              <a:t>Dana</a:t>
            </a:r>
            <a:r>
              <a:rPr dirty="0" sz="2300" spc="-25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2300" spc="-20" b="1">
                <a:solidFill>
                  <a:srgbClr val="252D69"/>
                </a:solidFill>
                <a:latin typeface="Segoe UI"/>
                <a:cs typeface="Segoe UI"/>
              </a:rPr>
              <a:t>BPRS</a:t>
            </a:r>
            <a:endParaRPr sz="23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8146" y="6012020"/>
            <a:ext cx="6664959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1350" marR="5080" indent="-3169285">
              <a:lnSpc>
                <a:spcPct val="100000"/>
              </a:lnSpc>
              <a:spcBef>
                <a:spcPts val="100"/>
              </a:spcBef>
            </a:pPr>
            <a:r>
              <a:rPr dirty="0" sz="1100" spc="-190" b="1">
                <a:solidFill>
                  <a:srgbClr val="3F3F3F"/>
                </a:solidFill>
                <a:latin typeface="Verdana"/>
                <a:cs typeface="Verdana"/>
              </a:rPr>
              <a:t>Departemen</a:t>
            </a:r>
            <a:r>
              <a:rPr dirty="0" sz="1100" spc="-55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65" b="1">
                <a:solidFill>
                  <a:srgbClr val="3F3F3F"/>
                </a:solidFill>
                <a:latin typeface="Verdana"/>
                <a:cs typeface="Verdana"/>
              </a:rPr>
              <a:t>Penelitian</a:t>
            </a:r>
            <a:r>
              <a:rPr dirty="0" sz="1100" spc="-50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75" b="1">
                <a:solidFill>
                  <a:srgbClr val="3F3F3F"/>
                </a:solidFill>
                <a:latin typeface="Verdana"/>
                <a:cs typeface="Verdana"/>
              </a:rPr>
              <a:t>dan</a:t>
            </a:r>
            <a:r>
              <a:rPr dirty="0" sz="1100" spc="-50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90" b="1">
                <a:solidFill>
                  <a:srgbClr val="3F3F3F"/>
                </a:solidFill>
                <a:latin typeface="Verdana"/>
                <a:cs typeface="Verdana"/>
              </a:rPr>
              <a:t>Pengaturan</a:t>
            </a:r>
            <a:r>
              <a:rPr dirty="0" sz="1100" spc="-50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90" b="1">
                <a:solidFill>
                  <a:srgbClr val="3F3F3F"/>
                </a:solidFill>
                <a:latin typeface="Verdana"/>
                <a:cs typeface="Verdana"/>
              </a:rPr>
              <a:t>Perbankan</a:t>
            </a:r>
            <a:r>
              <a:rPr dirty="0" sz="1100" spc="-50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75" b="1">
                <a:solidFill>
                  <a:srgbClr val="3F3F3F"/>
                </a:solidFill>
                <a:latin typeface="Verdana"/>
                <a:cs typeface="Verdana"/>
              </a:rPr>
              <a:t>dan</a:t>
            </a:r>
            <a:r>
              <a:rPr dirty="0" sz="1100" spc="-50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75" b="1">
                <a:solidFill>
                  <a:srgbClr val="3F3F3F"/>
                </a:solidFill>
                <a:latin typeface="Verdana"/>
                <a:cs typeface="Verdana"/>
              </a:rPr>
              <a:t>Direktorat</a:t>
            </a:r>
            <a:r>
              <a:rPr dirty="0" sz="1100" spc="-55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90" b="1">
                <a:solidFill>
                  <a:srgbClr val="3F3F3F"/>
                </a:solidFill>
                <a:latin typeface="Verdana"/>
                <a:cs typeface="Verdana"/>
              </a:rPr>
              <a:t>Pengaturan</a:t>
            </a:r>
            <a:r>
              <a:rPr dirty="0" sz="1100" spc="-50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75" b="1">
                <a:solidFill>
                  <a:srgbClr val="3F3F3F"/>
                </a:solidFill>
                <a:latin typeface="Verdana"/>
                <a:cs typeface="Verdana"/>
              </a:rPr>
              <a:t>dan</a:t>
            </a:r>
            <a:r>
              <a:rPr dirty="0" sz="1100" spc="-50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65" b="1">
                <a:solidFill>
                  <a:srgbClr val="3F3F3F"/>
                </a:solidFill>
                <a:latin typeface="Verdana"/>
                <a:cs typeface="Verdana"/>
              </a:rPr>
              <a:t>Perizinan</a:t>
            </a:r>
            <a:r>
              <a:rPr dirty="0" sz="1100" spc="-50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90" b="1">
                <a:solidFill>
                  <a:srgbClr val="3F3F3F"/>
                </a:solidFill>
                <a:latin typeface="Verdana"/>
                <a:cs typeface="Verdana"/>
              </a:rPr>
              <a:t>Perbankan</a:t>
            </a:r>
            <a:r>
              <a:rPr dirty="0" sz="1100" spc="-45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65" b="1">
                <a:solidFill>
                  <a:srgbClr val="3F3F3F"/>
                </a:solidFill>
                <a:latin typeface="Verdana"/>
                <a:cs typeface="Verdana"/>
              </a:rPr>
              <a:t>Syariah </a:t>
            </a:r>
            <a:r>
              <a:rPr dirty="0" sz="1100" spc="-160" b="1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dirty="0" sz="1100" spc="-190" b="1">
                <a:solidFill>
                  <a:srgbClr val="3F3F3F"/>
                </a:solidFill>
                <a:latin typeface="Verdana"/>
                <a:cs typeface="Verdana"/>
              </a:rPr>
              <a:t>2022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0721" y="3100688"/>
            <a:ext cx="1830070" cy="462280"/>
          </a:xfrm>
          <a:custGeom>
            <a:avLst/>
            <a:gdLst/>
            <a:ahLst/>
            <a:cxnLst/>
            <a:rect l="l" t="t" r="r" b="b"/>
            <a:pathLst>
              <a:path w="1830070" h="462279">
                <a:moveTo>
                  <a:pt x="1752910" y="0"/>
                </a:moveTo>
                <a:lnTo>
                  <a:pt x="76898" y="0"/>
                </a:lnTo>
                <a:lnTo>
                  <a:pt x="46966" y="6049"/>
                </a:lnTo>
                <a:lnTo>
                  <a:pt x="22523" y="22548"/>
                </a:lnTo>
                <a:lnTo>
                  <a:pt x="6043" y="47019"/>
                </a:lnTo>
                <a:lnTo>
                  <a:pt x="0" y="76986"/>
                </a:lnTo>
                <a:lnTo>
                  <a:pt x="0" y="384926"/>
                </a:lnTo>
                <a:lnTo>
                  <a:pt x="6043" y="414893"/>
                </a:lnTo>
                <a:lnTo>
                  <a:pt x="22523" y="439364"/>
                </a:lnTo>
                <a:lnTo>
                  <a:pt x="46966" y="455863"/>
                </a:lnTo>
                <a:lnTo>
                  <a:pt x="76898" y="461912"/>
                </a:lnTo>
                <a:lnTo>
                  <a:pt x="1752910" y="461912"/>
                </a:lnTo>
                <a:lnTo>
                  <a:pt x="1782843" y="455863"/>
                </a:lnTo>
                <a:lnTo>
                  <a:pt x="1807286" y="439364"/>
                </a:lnTo>
                <a:lnTo>
                  <a:pt x="1823766" y="414893"/>
                </a:lnTo>
                <a:lnTo>
                  <a:pt x="1829809" y="384926"/>
                </a:lnTo>
                <a:lnTo>
                  <a:pt x="1829809" y="76986"/>
                </a:lnTo>
                <a:lnTo>
                  <a:pt x="1823766" y="47019"/>
                </a:lnTo>
                <a:lnTo>
                  <a:pt x="1807286" y="22548"/>
                </a:lnTo>
                <a:lnTo>
                  <a:pt x="1782843" y="6049"/>
                </a:lnTo>
                <a:lnTo>
                  <a:pt x="1752910" y="0"/>
                </a:lnTo>
                <a:close/>
              </a:path>
            </a:pathLst>
          </a:custGeom>
          <a:solidFill>
            <a:srgbClr val="9A34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03162" y="3081150"/>
            <a:ext cx="174371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75">
                <a:solidFill>
                  <a:srgbClr val="FFFFFF"/>
                </a:solidFill>
              </a:rPr>
              <a:t>SOSIALISASI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2294549" y="1104900"/>
            <a:ext cx="1742439" cy="996950"/>
            <a:chOff x="2294549" y="1104900"/>
            <a:chExt cx="1742439" cy="996950"/>
          </a:xfrm>
        </p:grpSpPr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94549" y="1279627"/>
              <a:ext cx="371924" cy="50977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33963" y="1104900"/>
              <a:ext cx="1502943" cy="996605"/>
            </a:xfrm>
            <a:prstGeom prst="rect">
              <a:avLst/>
            </a:prstGeom>
          </p:spPr>
        </p:pic>
      </p:grpSp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69309" y="1274849"/>
            <a:ext cx="451878" cy="52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407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2625751" y="1863378"/>
            <a:ext cx="7254240" cy="4550410"/>
            <a:chOff x="2625751" y="1863378"/>
            <a:chExt cx="7254240" cy="4550410"/>
          </a:xfrm>
        </p:grpSpPr>
        <p:sp>
          <p:nvSpPr>
            <p:cNvPr id="5" name="object 5"/>
            <p:cNvSpPr/>
            <p:nvPr/>
          </p:nvSpPr>
          <p:spPr>
            <a:xfrm>
              <a:off x="2631149" y="1868775"/>
              <a:ext cx="7243445" cy="4539615"/>
            </a:xfrm>
            <a:custGeom>
              <a:avLst/>
              <a:gdLst/>
              <a:ahLst/>
              <a:cxnLst/>
              <a:rect l="l" t="t" r="r" b="b"/>
              <a:pathLst>
                <a:path w="7243445" h="4539615">
                  <a:moveTo>
                    <a:pt x="7243274" y="0"/>
                  </a:moveTo>
                  <a:lnTo>
                    <a:pt x="0" y="0"/>
                  </a:lnTo>
                  <a:lnTo>
                    <a:pt x="0" y="4539376"/>
                  </a:lnTo>
                  <a:lnTo>
                    <a:pt x="7243274" y="4539376"/>
                  </a:lnTo>
                  <a:lnTo>
                    <a:pt x="72432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631149" y="1868775"/>
              <a:ext cx="7243445" cy="4539615"/>
            </a:xfrm>
            <a:custGeom>
              <a:avLst/>
              <a:gdLst/>
              <a:ahLst/>
              <a:cxnLst/>
              <a:rect l="l" t="t" r="r" b="b"/>
              <a:pathLst>
                <a:path w="7243445" h="4539615">
                  <a:moveTo>
                    <a:pt x="0" y="0"/>
                  </a:moveTo>
                  <a:lnTo>
                    <a:pt x="7243273" y="0"/>
                  </a:lnTo>
                  <a:lnTo>
                    <a:pt x="7243273" y="4539377"/>
                  </a:lnTo>
                  <a:lnTo>
                    <a:pt x="0" y="4539377"/>
                  </a:lnTo>
                  <a:lnTo>
                    <a:pt x="0" y="0"/>
                  </a:lnTo>
                  <a:close/>
                </a:path>
              </a:pathLst>
            </a:custGeom>
            <a:ln w="10274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2692363" y="3068174"/>
            <a:ext cx="3345815" cy="239141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227965" marR="5080" indent="-215900">
              <a:lnSpc>
                <a:spcPct val="96000"/>
              </a:lnSpc>
              <a:spcBef>
                <a:spcPts val="150"/>
              </a:spcBef>
              <a:buAutoNum type="alphaLcPeriod"/>
              <a:tabLst>
                <a:tab pos="228600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masing-masing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min.25%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modal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disetornya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dimiliki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oleh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suatu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badan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usaha/perorangan,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secara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bersama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oleh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keluarga</a:t>
            </a:r>
            <a:endParaRPr sz="1000">
              <a:latin typeface="Segoe UI"/>
              <a:cs typeface="Segoe UI"/>
            </a:endParaRPr>
          </a:p>
          <a:p>
            <a:pPr algn="just" marL="227965" indent="-215900">
              <a:lnSpc>
                <a:spcPts val="1105"/>
              </a:lnSpc>
              <a:buAutoNum type="alphaLcPeriod"/>
              <a:tabLst>
                <a:tab pos="228600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10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salah</a:t>
            </a:r>
            <a:r>
              <a:rPr dirty="0" sz="10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satunya</a:t>
            </a:r>
            <a:r>
              <a:rPr dirty="0" sz="10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memiliki</a:t>
            </a:r>
            <a:r>
              <a:rPr dirty="0" sz="10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min.25%</a:t>
            </a:r>
            <a:r>
              <a:rPr dirty="0" sz="10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endParaRPr sz="1000">
              <a:latin typeface="Segoe UI"/>
              <a:cs typeface="Segoe UI"/>
            </a:endParaRPr>
          </a:p>
          <a:p>
            <a:pPr algn="just" marL="227965">
              <a:lnSpc>
                <a:spcPct val="100000"/>
              </a:lnSpc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nn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y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endParaRPr sz="1000">
              <a:latin typeface="Segoe UI"/>
              <a:cs typeface="Segoe UI"/>
            </a:endParaRPr>
          </a:p>
          <a:p>
            <a:pPr algn="just" marL="227965" marR="6350" indent="-215900">
              <a:lnSpc>
                <a:spcPct val="96000"/>
              </a:lnSpc>
              <a:spcBef>
                <a:spcPts val="45"/>
              </a:spcBef>
              <a:buAutoNum type="alphaLcPeriod" startAt="3"/>
              <a:tabLst>
                <a:tab pos="228600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min.50%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jumlah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seluruh</a:t>
            </a:r>
            <a:r>
              <a:rPr dirty="0" sz="10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Direksi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Dewan Komisaris merangkap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sbg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Direksi dan/atau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Dewan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Komisaris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lainnya</a:t>
            </a:r>
            <a:endParaRPr sz="1000">
              <a:latin typeface="Segoe UI"/>
              <a:cs typeface="Segoe UI"/>
            </a:endParaRPr>
          </a:p>
          <a:p>
            <a:pPr algn="just" marL="227965" indent="-215900">
              <a:lnSpc>
                <a:spcPts val="1105"/>
              </a:lnSpc>
              <a:buAutoNum type="alphaLcPeriod" startAt="3"/>
              <a:tabLst>
                <a:tab pos="228600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1000" spc="3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3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3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memenuhi</a:t>
            </a:r>
            <a:r>
              <a:rPr dirty="0" sz="1000" spc="3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kriteria</a:t>
            </a:r>
            <a:r>
              <a:rPr dirty="0" sz="1000" spc="3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huruf</a:t>
            </a:r>
            <a:r>
              <a:rPr dirty="0" sz="1000" spc="3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a-c,</a:t>
            </a:r>
            <a:endParaRPr sz="1000">
              <a:latin typeface="Segoe UI"/>
              <a:cs typeface="Segoe UI"/>
            </a:endParaRPr>
          </a:p>
          <a:p>
            <a:pPr algn="just" marL="227965" marR="5080">
              <a:lnSpc>
                <a:spcPct val="97300"/>
              </a:lnSpc>
              <a:spcBef>
                <a:spcPts val="35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namun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mendapat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bantuan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keuangan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dari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salah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1 </a:t>
            </a:r>
            <a:r>
              <a:rPr dirty="0" sz="10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tsb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terhadap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lainnya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mengakibatkan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adanya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pengendalian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terhadap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lainnya;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1000">
              <a:latin typeface="Segoe UI"/>
              <a:cs typeface="Segoe UI"/>
            </a:endParaRPr>
          </a:p>
          <a:p>
            <a:pPr algn="just" marL="227965" indent="-215900">
              <a:lnSpc>
                <a:spcPts val="1105"/>
              </a:lnSpc>
              <a:buAutoNum type="alphaLcPeriod" startAt="5"/>
              <a:tabLst>
                <a:tab pos="228600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1000" spc="3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1000" spc="3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perorangan</a:t>
            </a:r>
            <a:r>
              <a:rPr dirty="0" sz="1000" spc="3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3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salah</a:t>
            </a:r>
            <a:r>
              <a:rPr dirty="0" sz="1000" spc="3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satunya</a:t>
            </a:r>
            <a:endParaRPr sz="1000">
              <a:latin typeface="Segoe UI"/>
              <a:cs typeface="Segoe UI"/>
            </a:endParaRPr>
          </a:p>
          <a:p>
            <a:pPr algn="just" marL="227965" marR="5080">
              <a:lnSpc>
                <a:spcPct val="100000"/>
              </a:lnSpc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bertindak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penjamin</a:t>
            </a:r>
            <a:r>
              <a:rPr dirty="0" sz="10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atas</a:t>
            </a:r>
            <a:r>
              <a:rPr dirty="0" sz="1000" spc="25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kredit/pembiayaan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diterima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oleh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perusahaan/perorangan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lainnya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3973" y="3658567"/>
            <a:ext cx="1057275" cy="815975"/>
          </a:xfrm>
          <a:custGeom>
            <a:avLst/>
            <a:gdLst/>
            <a:ahLst/>
            <a:cxnLst/>
            <a:rect l="l" t="t" r="r" b="b"/>
            <a:pathLst>
              <a:path w="1057275" h="815975">
                <a:moveTo>
                  <a:pt x="1057133" y="0"/>
                </a:moveTo>
                <a:lnTo>
                  <a:pt x="0" y="0"/>
                </a:lnTo>
                <a:lnTo>
                  <a:pt x="0" y="815733"/>
                </a:lnTo>
                <a:lnTo>
                  <a:pt x="1057133" y="815733"/>
                </a:lnTo>
                <a:lnTo>
                  <a:pt x="1057133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3973" y="3698780"/>
            <a:ext cx="105727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10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83973" y="4547721"/>
            <a:ext cx="1057275" cy="815975"/>
            <a:chOff x="183973" y="4547721"/>
            <a:chExt cx="1057275" cy="815975"/>
          </a:xfrm>
        </p:grpSpPr>
        <p:sp>
          <p:nvSpPr>
            <p:cNvPr id="13" name="object 13"/>
            <p:cNvSpPr/>
            <p:nvPr/>
          </p:nvSpPr>
          <p:spPr>
            <a:xfrm>
              <a:off x="183973" y="4547721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2" y="0"/>
                  </a:lnTo>
                  <a:lnTo>
                    <a:pt x="40353" y="5198"/>
                  </a:lnTo>
                  <a:lnTo>
                    <a:pt x="19352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2" y="796359"/>
                  </a:lnTo>
                  <a:lnTo>
                    <a:pt x="40353" y="810535"/>
                  </a:lnTo>
                  <a:lnTo>
                    <a:pt x="66072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1" y="796359"/>
                  </a:lnTo>
                  <a:lnTo>
                    <a:pt x="1051941" y="775333"/>
                  </a:lnTo>
                  <a:lnTo>
                    <a:pt x="1057133" y="749585"/>
                  </a:lnTo>
                  <a:lnTo>
                    <a:pt x="1057133" y="66147"/>
                  </a:lnTo>
                  <a:lnTo>
                    <a:pt x="1051941" y="40400"/>
                  </a:lnTo>
                  <a:lnTo>
                    <a:pt x="1037781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55874" y="4744140"/>
              <a:ext cx="604520" cy="473075"/>
            </a:xfrm>
            <a:custGeom>
              <a:avLst/>
              <a:gdLst/>
              <a:ahLst/>
              <a:cxnLst/>
              <a:rect l="l" t="t" r="r" b="b"/>
              <a:pathLst>
                <a:path w="604519" h="473075">
                  <a:moveTo>
                    <a:pt x="158675" y="0"/>
                  </a:moveTo>
                  <a:lnTo>
                    <a:pt x="261703" y="0"/>
                  </a:lnTo>
                  <a:lnTo>
                    <a:pt x="381130" y="314349"/>
                  </a:lnTo>
                  <a:lnTo>
                    <a:pt x="500770" y="0"/>
                  </a:lnTo>
                  <a:lnTo>
                    <a:pt x="603944" y="0"/>
                  </a:lnTo>
                  <a:lnTo>
                    <a:pt x="425150" y="472784"/>
                  </a:lnTo>
                  <a:lnTo>
                    <a:pt x="336767" y="472784"/>
                  </a:lnTo>
                  <a:lnTo>
                    <a:pt x="158675" y="0"/>
                  </a:lnTo>
                  <a:close/>
                </a:path>
                <a:path w="604519" h="473075">
                  <a:moveTo>
                    <a:pt x="0" y="0"/>
                  </a:moveTo>
                  <a:lnTo>
                    <a:pt x="101786" y="0"/>
                  </a:lnTo>
                  <a:lnTo>
                    <a:pt x="101786" y="472784"/>
                  </a:lnTo>
                  <a:lnTo>
                    <a:pt x="0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413038" y="4600796"/>
            <a:ext cx="5962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7466" y="4780628"/>
            <a:ext cx="4470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2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9863" y="4936268"/>
            <a:ext cx="922655" cy="37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" marR="5080" indent="-12700">
              <a:lnSpc>
                <a:spcPct val="105500"/>
              </a:lnSpc>
              <a:spcBef>
                <a:spcPts val="100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5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 </a:t>
            </a:r>
            <a:r>
              <a:rPr dirty="0" sz="1100" spc="-28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47425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0" rIns="0" bIns="0" rtlCol="0" vert="horz">
            <a:spAutoFit/>
          </a:bodyPr>
          <a:lstStyle/>
          <a:p>
            <a:pPr algn="ctr" marL="193040" marR="187960">
              <a:lnSpc>
                <a:spcPct val="101800"/>
              </a:lnSpc>
              <a:spcBef>
                <a:spcPts val="5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ku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47425" y="3658567"/>
            <a:ext cx="1057275" cy="815975"/>
          </a:xfrm>
          <a:custGeom>
            <a:avLst/>
            <a:gdLst/>
            <a:ahLst/>
            <a:cxnLst/>
            <a:rect l="l" t="t" r="r" b="b"/>
            <a:pathLst>
              <a:path w="1057275" h="815975">
                <a:moveTo>
                  <a:pt x="1057132" y="0"/>
                </a:moveTo>
                <a:lnTo>
                  <a:pt x="0" y="0"/>
                </a:lnTo>
                <a:lnTo>
                  <a:pt x="0" y="815733"/>
                </a:lnTo>
                <a:lnTo>
                  <a:pt x="1057132" y="815733"/>
                </a:lnTo>
                <a:lnTo>
                  <a:pt x="1057132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347425" y="3643724"/>
            <a:ext cx="1057275" cy="83058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ctr" marL="107950" marR="96520" indent="-635">
              <a:lnSpc>
                <a:spcPct val="95000"/>
              </a:lnSpc>
              <a:spcBef>
                <a:spcPts val="165"/>
              </a:spcBef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Laporan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47425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47425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217508" y="3874451"/>
            <a:ext cx="3526790" cy="2499995"/>
            <a:chOff x="6217508" y="3874451"/>
            <a:chExt cx="3526790" cy="2499995"/>
          </a:xfrm>
        </p:grpSpPr>
        <p:sp>
          <p:nvSpPr>
            <p:cNvPr id="26" name="object 26"/>
            <p:cNvSpPr/>
            <p:nvPr/>
          </p:nvSpPr>
          <p:spPr>
            <a:xfrm>
              <a:off x="6222905" y="3879848"/>
              <a:ext cx="3515995" cy="2489200"/>
            </a:xfrm>
            <a:custGeom>
              <a:avLst/>
              <a:gdLst/>
              <a:ahLst/>
              <a:cxnLst/>
              <a:rect l="l" t="t" r="r" b="b"/>
              <a:pathLst>
                <a:path w="3515995" h="2489200">
                  <a:moveTo>
                    <a:pt x="3515959" y="0"/>
                  </a:moveTo>
                  <a:lnTo>
                    <a:pt x="0" y="0"/>
                  </a:lnTo>
                  <a:lnTo>
                    <a:pt x="0" y="2489006"/>
                  </a:lnTo>
                  <a:lnTo>
                    <a:pt x="3515959" y="2489006"/>
                  </a:lnTo>
                  <a:lnTo>
                    <a:pt x="3515959" y="0"/>
                  </a:lnTo>
                  <a:close/>
                </a:path>
              </a:pathLst>
            </a:custGeom>
            <a:solidFill>
              <a:srgbClr val="DAE9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222905" y="3879848"/>
              <a:ext cx="3515995" cy="2489200"/>
            </a:xfrm>
            <a:custGeom>
              <a:avLst/>
              <a:gdLst/>
              <a:ahLst/>
              <a:cxnLst/>
              <a:rect l="l" t="t" r="r" b="b"/>
              <a:pathLst>
                <a:path w="3515995" h="2489200">
                  <a:moveTo>
                    <a:pt x="0" y="0"/>
                  </a:moveTo>
                  <a:lnTo>
                    <a:pt x="3515959" y="0"/>
                  </a:lnTo>
                  <a:lnTo>
                    <a:pt x="3515959" y="2489007"/>
                  </a:lnTo>
                  <a:lnTo>
                    <a:pt x="0" y="2489007"/>
                  </a:lnTo>
                  <a:lnTo>
                    <a:pt x="0" y="0"/>
                  </a:lnTo>
                  <a:close/>
                </a:path>
              </a:pathLst>
            </a:custGeom>
            <a:ln w="10273">
              <a:solidFill>
                <a:srgbClr val="DAE9F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6217770" y="3874712"/>
            <a:ext cx="3526790" cy="249936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algn="just" marL="78740" marR="71755">
              <a:lnSpc>
                <a:spcPts val="1010"/>
              </a:lnSpc>
              <a:spcBef>
                <a:spcPts val="350"/>
              </a:spcBef>
            </a:pPr>
            <a:r>
              <a:rPr dirty="0" sz="900" spc="-10" b="1">
                <a:solidFill>
                  <a:srgbClr val="294C69"/>
                </a:solidFill>
                <a:latin typeface="Segoe UI"/>
                <a:cs typeface="Segoe UI"/>
              </a:rPr>
              <a:t>Hubungan</a:t>
            </a:r>
            <a:r>
              <a:rPr dirty="0" sz="900" spc="-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294C69"/>
                </a:solidFill>
                <a:latin typeface="Segoe UI"/>
                <a:cs typeface="Segoe UI"/>
              </a:rPr>
              <a:t>keuangan</a:t>
            </a:r>
            <a:r>
              <a:rPr dirty="0" sz="900" spc="-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dianalisis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berdasarkan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beberapa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faktor,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yaitu:</a:t>
            </a:r>
            <a:endParaRPr sz="900">
              <a:latin typeface="Segoe UI"/>
              <a:cs typeface="Segoe UI"/>
            </a:endParaRPr>
          </a:p>
          <a:p>
            <a:pPr algn="just" marL="263525" indent="-185420">
              <a:lnSpc>
                <a:spcPts val="1055"/>
              </a:lnSpc>
              <a:buAutoNum type="arabicParenR"/>
              <a:tabLst>
                <a:tab pos="26416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bantuan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keuangan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persyaratan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tertentu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endParaRPr sz="900">
              <a:latin typeface="Segoe UI"/>
              <a:cs typeface="Segoe UI"/>
            </a:endParaRPr>
          </a:p>
          <a:p>
            <a:pPr algn="just" marL="263525" marR="71755">
              <a:lnSpc>
                <a:spcPct val="96300"/>
              </a:lnSpc>
              <a:spcBef>
                <a:spcPts val="65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menyebabkan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pihak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memberikan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bantuan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keuangan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mempunyai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kewenangan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untuk</a:t>
            </a:r>
            <a:r>
              <a:rPr dirty="0" sz="9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menentukan</a:t>
            </a:r>
            <a:r>
              <a:rPr dirty="0" sz="900" spc="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kebijakan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strategis,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antara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lain keputusan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melakukan pembagian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dividen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pengurus;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endParaRPr sz="900">
              <a:latin typeface="Segoe UI"/>
              <a:cs typeface="Segoe UI"/>
            </a:endParaRPr>
          </a:p>
          <a:p>
            <a:pPr algn="just" marL="263525" marR="71120" indent="-184785">
              <a:lnSpc>
                <a:spcPct val="98500"/>
              </a:lnSpc>
              <a:spcBef>
                <a:spcPts val="40"/>
              </a:spcBef>
              <a:buAutoNum type="arabicParenR" startAt="2"/>
              <a:tabLst>
                <a:tab pos="26416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keterkaitan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rantai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bisnis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signifikan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dalam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operasional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usaha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sehingga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terdapat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ketergantungan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antar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peminjam/nasabah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fasilitas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900" spc="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dapat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dibuktikan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mengakibatkan:</a:t>
            </a:r>
            <a:endParaRPr sz="900">
              <a:latin typeface="Segoe UI"/>
              <a:cs typeface="Segoe UI"/>
            </a:endParaRPr>
          </a:p>
          <a:p>
            <a:pPr algn="just" lvl="1" marL="438150" marR="71120" indent="-184785">
              <a:lnSpc>
                <a:spcPct val="97800"/>
              </a:lnSpc>
              <a:spcBef>
                <a:spcPts val="45"/>
              </a:spcBef>
              <a:buAutoNum type="alphaLcParenR"/>
              <a:tabLst>
                <a:tab pos="438784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salah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satu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peminjam/nasabah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fasilitas</a:t>
            </a:r>
            <a:r>
              <a:rPr dirty="0" sz="900" spc="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tidak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mampu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dengan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mudah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mengalihkan</a:t>
            </a:r>
            <a:r>
              <a:rPr dirty="0" sz="900" spc="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transaksi</a:t>
            </a:r>
            <a:r>
              <a:rPr dirty="0" sz="9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bisnis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kepada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lain;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900">
              <a:latin typeface="Segoe UI"/>
              <a:cs typeface="Segoe UI"/>
            </a:endParaRPr>
          </a:p>
          <a:p>
            <a:pPr algn="just" lvl="1" marL="438150" indent="-185420">
              <a:lnSpc>
                <a:spcPts val="985"/>
              </a:lnSpc>
              <a:buAutoNum type="alphaLcParenR"/>
              <a:tabLst>
                <a:tab pos="438784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sulitnya</a:t>
            </a:r>
            <a:r>
              <a:rPr dirty="0" sz="9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pengalihan</a:t>
            </a:r>
            <a:r>
              <a:rPr dirty="0" sz="9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transaksi</a:t>
            </a:r>
            <a:r>
              <a:rPr dirty="0" sz="9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bisnis</a:t>
            </a:r>
            <a:r>
              <a:rPr dirty="0" sz="9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tsb</a:t>
            </a:r>
            <a:r>
              <a:rPr dirty="0" sz="9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menyebabkan</a:t>
            </a:r>
            <a:r>
              <a:rPr dirty="0" sz="9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arus</a:t>
            </a:r>
            <a:endParaRPr sz="900">
              <a:latin typeface="Segoe UI"/>
              <a:cs typeface="Segoe UI"/>
            </a:endParaRPr>
          </a:p>
          <a:p>
            <a:pPr algn="just" marL="438150" marR="71755">
              <a:lnSpc>
                <a:spcPct val="97800"/>
              </a:lnSpc>
              <a:spcBef>
                <a:spcPts val="50"/>
              </a:spcBef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kas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salah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satu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peminjam/nasabah penerima fasilitas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dapat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mengalami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gangguan yang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signifikan sehingga mengalami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kesulitan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memenuhi kewajiban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77008" y="2572831"/>
            <a:ext cx="210756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024549" y="2528837"/>
            <a:ext cx="2556510" cy="293370"/>
          </a:xfrm>
          <a:custGeom>
            <a:avLst/>
            <a:gdLst/>
            <a:ahLst/>
            <a:cxnLst/>
            <a:rect l="l" t="t" r="r" b="b"/>
            <a:pathLst>
              <a:path w="2556510" h="293369">
                <a:moveTo>
                  <a:pt x="2507509" y="0"/>
                </a:moveTo>
                <a:lnTo>
                  <a:pt x="48811" y="0"/>
                </a:lnTo>
                <a:lnTo>
                  <a:pt x="29811" y="3840"/>
                </a:lnTo>
                <a:lnTo>
                  <a:pt x="14296" y="14312"/>
                </a:lnTo>
                <a:lnTo>
                  <a:pt x="3835" y="29846"/>
                </a:lnTo>
                <a:lnTo>
                  <a:pt x="0" y="48868"/>
                </a:lnTo>
                <a:lnTo>
                  <a:pt x="0" y="244336"/>
                </a:lnTo>
                <a:lnTo>
                  <a:pt x="3835" y="263358"/>
                </a:lnTo>
                <a:lnTo>
                  <a:pt x="14296" y="278891"/>
                </a:lnTo>
                <a:lnTo>
                  <a:pt x="29811" y="289364"/>
                </a:lnTo>
                <a:lnTo>
                  <a:pt x="48811" y="293204"/>
                </a:lnTo>
                <a:lnTo>
                  <a:pt x="2507509" y="293204"/>
                </a:lnTo>
                <a:lnTo>
                  <a:pt x="2526509" y="289364"/>
                </a:lnTo>
                <a:lnTo>
                  <a:pt x="2542024" y="278892"/>
                </a:lnTo>
                <a:lnTo>
                  <a:pt x="2552485" y="263358"/>
                </a:lnTo>
                <a:lnTo>
                  <a:pt x="2556320" y="244336"/>
                </a:lnTo>
                <a:lnTo>
                  <a:pt x="2556320" y="48868"/>
                </a:lnTo>
                <a:lnTo>
                  <a:pt x="2552485" y="29846"/>
                </a:lnTo>
                <a:lnTo>
                  <a:pt x="2542024" y="14312"/>
                </a:lnTo>
                <a:lnTo>
                  <a:pt x="2526509" y="3840"/>
                </a:lnTo>
                <a:lnTo>
                  <a:pt x="2507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692363" y="2566735"/>
            <a:ext cx="3343910" cy="527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6420">
              <a:lnSpc>
                <a:spcPts val="1555"/>
              </a:lnSpc>
              <a:spcBef>
                <a:spcPts val="100"/>
              </a:spcBef>
            </a:pP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POJK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BMPD</a:t>
            </a:r>
            <a:endParaRPr sz="1300">
              <a:latin typeface="Segoe UI"/>
              <a:cs typeface="Segoe UI"/>
            </a:endParaRPr>
          </a:p>
          <a:p>
            <a:pPr marL="12700" marR="5080">
              <a:lnSpc>
                <a:spcPts val="1200"/>
              </a:lnSpc>
              <a:spcBef>
                <a:spcPts val="35"/>
              </a:spcBef>
            </a:pP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Kriteria</a:t>
            </a:r>
            <a:r>
              <a:rPr dirty="0" sz="1000" spc="65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hubungan</a:t>
            </a:r>
            <a:r>
              <a:rPr dirty="0" sz="1000" spc="65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kepemilikan,</a:t>
            </a:r>
            <a:r>
              <a:rPr dirty="0" sz="1000" spc="65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kepengurusan,</a:t>
            </a:r>
            <a:r>
              <a:rPr dirty="0" sz="1000" spc="70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dan/atau </a:t>
            </a:r>
            <a:r>
              <a:rPr dirty="0" sz="1000" spc="-260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keuangan: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159875" y="1954401"/>
            <a:ext cx="0" cy="4457700"/>
          </a:xfrm>
          <a:custGeom>
            <a:avLst/>
            <a:gdLst/>
            <a:ahLst/>
            <a:cxnLst/>
            <a:rect l="l" t="t" r="r" b="b"/>
            <a:pathLst>
              <a:path w="0" h="4457700">
                <a:moveTo>
                  <a:pt x="0" y="581310"/>
                </a:moveTo>
                <a:lnTo>
                  <a:pt x="0" y="4457399"/>
                </a:lnTo>
              </a:path>
              <a:path w="0" h="4457700">
                <a:moveTo>
                  <a:pt x="0" y="0"/>
                </a:moveTo>
                <a:lnTo>
                  <a:pt x="0" y="58261"/>
                </a:lnTo>
              </a:path>
            </a:pathLst>
          </a:custGeom>
          <a:ln w="15399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847606" y="1721820"/>
            <a:ext cx="5194300" cy="295910"/>
          </a:xfrm>
          <a:custGeom>
            <a:avLst/>
            <a:gdLst/>
            <a:ahLst/>
            <a:cxnLst/>
            <a:rect l="l" t="t" r="r" b="b"/>
            <a:pathLst>
              <a:path w="5194300" h="295910">
                <a:moveTo>
                  <a:pt x="5144504" y="0"/>
                </a:moveTo>
                <a:lnTo>
                  <a:pt x="49232" y="0"/>
                </a:lnTo>
                <a:lnTo>
                  <a:pt x="30069" y="3873"/>
                </a:lnTo>
                <a:lnTo>
                  <a:pt x="14419" y="14437"/>
                </a:lnTo>
                <a:lnTo>
                  <a:pt x="3868" y="30105"/>
                </a:lnTo>
                <a:lnTo>
                  <a:pt x="0" y="49291"/>
                </a:lnTo>
                <a:lnTo>
                  <a:pt x="0" y="246432"/>
                </a:lnTo>
                <a:lnTo>
                  <a:pt x="3868" y="265618"/>
                </a:lnTo>
                <a:lnTo>
                  <a:pt x="14419" y="281286"/>
                </a:lnTo>
                <a:lnTo>
                  <a:pt x="30069" y="291849"/>
                </a:lnTo>
                <a:lnTo>
                  <a:pt x="49232" y="295723"/>
                </a:lnTo>
                <a:lnTo>
                  <a:pt x="5144504" y="295723"/>
                </a:lnTo>
                <a:lnTo>
                  <a:pt x="5163668" y="291849"/>
                </a:lnTo>
                <a:lnTo>
                  <a:pt x="5179318" y="281286"/>
                </a:lnTo>
                <a:lnTo>
                  <a:pt x="5189869" y="265618"/>
                </a:lnTo>
                <a:lnTo>
                  <a:pt x="5193738" y="246432"/>
                </a:lnTo>
                <a:lnTo>
                  <a:pt x="5193738" y="49291"/>
                </a:lnTo>
                <a:lnTo>
                  <a:pt x="5189869" y="30105"/>
                </a:lnTo>
                <a:lnTo>
                  <a:pt x="5179318" y="14437"/>
                </a:lnTo>
                <a:lnTo>
                  <a:pt x="5163668" y="3873"/>
                </a:lnTo>
                <a:lnTo>
                  <a:pt x="51445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959607" y="1759015"/>
            <a:ext cx="497078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Penetapan</a:t>
            </a:r>
            <a:r>
              <a:rPr dirty="0" sz="1300" spc="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Penggolongan</a:t>
            </a:r>
            <a:r>
              <a:rPr dirty="0" sz="1300" spc="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Peminjam/Nasabah</a:t>
            </a:r>
            <a:r>
              <a:rPr dirty="0" sz="1300" spc="1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Penerima</a:t>
            </a:r>
            <a:r>
              <a:rPr dirty="0" sz="1300" spc="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Fasilitas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21664" y="2025758"/>
            <a:ext cx="6839584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wajib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menetapkan penggolongan peminjam/nasabah peminjam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fasilitas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kelompok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peminjam/kelompok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nasabah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fasilitas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terhadap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peminjam/nasabah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fasilitas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mempunyai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keterkaitan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dengan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peminjam/nasabah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fasilitas lain, baik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9A3434"/>
                </a:solidFill>
                <a:latin typeface="Segoe UI"/>
                <a:cs typeface="Segoe UI"/>
              </a:rPr>
              <a:t>melalui</a:t>
            </a:r>
            <a:r>
              <a:rPr dirty="0" sz="1000" spc="-25" b="1">
                <a:solidFill>
                  <a:srgbClr val="9A3434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9A3434"/>
                </a:solidFill>
                <a:latin typeface="Segoe UI"/>
                <a:cs typeface="Segoe UI"/>
              </a:rPr>
              <a:t>hubungan</a:t>
            </a:r>
            <a:r>
              <a:rPr dirty="0" sz="1000" spc="-30" b="1">
                <a:solidFill>
                  <a:srgbClr val="9A3434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9A3434"/>
                </a:solidFill>
                <a:latin typeface="Segoe UI"/>
                <a:cs typeface="Segoe UI"/>
              </a:rPr>
              <a:t>kepemilikan,</a:t>
            </a:r>
            <a:r>
              <a:rPr dirty="0" sz="1000" spc="-25" b="1">
                <a:solidFill>
                  <a:srgbClr val="9A3434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9A3434"/>
                </a:solidFill>
                <a:latin typeface="Segoe UI"/>
                <a:cs typeface="Segoe UI"/>
              </a:rPr>
              <a:t>kepengurusan, </a:t>
            </a:r>
            <a:r>
              <a:rPr dirty="0" sz="1000" spc="-15" b="1">
                <a:solidFill>
                  <a:srgbClr val="9A3434"/>
                </a:solidFill>
                <a:latin typeface="Segoe UI"/>
                <a:cs typeface="Segoe UI"/>
              </a:rPr>
              <a:t>dan/atau</a:t>
            </a:r>
            <a:r>
              <a:rPr dirty="0" sz="1000" spc="-30" b="1">
                <a:solidFill>
                  <a:srgbClr val="9A3434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9A3434"/>
                </a:solidFill>
                <a:latin typeface="Segoe UI"/>
                <a:cs typeface="Segoe UI"/>
              </a:rPr>
              <a:t>keuangan</a:t>
            </a:r>
            <a:endParaRPr sz="1000">
              <a:latin typeface="Segoe UI"/>
              <a:cs typeface="Segoe UI"/>
            </a:endParaRPr>
          </a:p>
        </p:txBody>
      </p:sp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96268" y="3723313"/>
            <a:ext cx="337972" cy="338359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6272997" y="2763374"/>
            <a:ext cx="3418204" cy="1068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100"/>
              </a:spcBef>
            </a:pP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Kriteria</a:t>
            </a:r>
            <a:r>
              <a:rPr dirty="0" sz="1000" spc="-15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hubungan</a:t>
            </a:r>
            <a:r>
              <a:rPr dirty="0" sz="1000" spc="-15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kepemilikan,</a:t>
            </a:r>
            <a:r>
              <a:rPr dirty="0" sz="1000" spc="-15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kepengurusan,</a:t>
            </a:r>
            <a:r>
              <a:rPr dirty="0" sz="1000" spc="-15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dan/atau </a:t>
            </a:r>
            <a:r>
              <a:rPr dirty="0" sz="1000" spc="-265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52D69"/>
                </a:solidFill>
                <a:latin typeface="Segoe UI"/>
                <a:cs typeface="Segoe UI"/>
              </a:rPr>
              <a:t>keuangan:</a:t>
            </a:r>
            <a:endParaRPr sz="1000">
              <a:latin typeface="Segoe UI"/>
              <a:cs typeface="Segoe UI"/>
            </a:endParaRPr>
          </a:p>
          <a:p>
            <a:pPr marL="197485" indent="-184785">
              <a:lnSpc>
                <a:spcPts val="1150"/>
              </a:lnSpc>
              <a:buAutoNum type="arabicPeriod"/>
              <a:tabLst>
                <a:tab pos="197485" algn="l"/>
              </a:tabLst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Huruf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–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c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berubah</a:t>
            </a:r>
            <a:endParaRPr sz="1000">
              <a:latin typeface="Segoe UI"/>
              <a:cs typeface="Segoe UI"/>
            </a:endParaRPr>
          </a:p>
          <a:p>
            <a:pPr marL="197485" indent="-184785">
              <a:lnSpc>
                <a:spcPts val="1150"/>
              </a:lnSpc>
              <a:buAutoNum type="arabicPeriod"/>
              <a:tabLst>
                <a:tab pos="197485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Huruf</a:t>
            </a:r>
            <a:r>
              <a:rPr dirty="0" sz="1000" spc="6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d:</a:t>
            </a:r>
            <a:r>
              <a:rPr dirty="0" sz="1000" spc="6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peminjam/nasabah</a:t>
            </a:r>
            <a:r>
              <a:rPr dirty="0" sz="1000" spc="6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1000" spc="6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fasilitas</a:t>
            </a:r>
            <a:r>
              <a:rPr dirty="0" sz="1000" spc="6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endParaRPr sz="1000">
              <a:latin typeface="Segoe UI"/>
              <a:cs typeface="Segoe UI"/>
            </a:endParaRPr>
          </a:p>
          <a:p>
            <a:pPr marL="197485" marR="5080">
              <a:lnSpc>
                <a:spcPts val="1100"/>
              </a:lnSpc>
              <a:spcBef>
                <a:spcPts val="12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memiliki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hubungan keuangan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peminjam/nasabah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fasilitas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lainnya;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endParaRPr sz="1000">
              <a:latin typeface="Segoe UI"/>
              <a:cs typeface="Segoe UI"/>
            </a:endParaRPr>
          </a:p>
          <a:p>
            <a:pPr marL="197485" indent="-184785">
              <a:lnSpc>
                <a:spcPts val="1185"/>
              </a:lnSpc>
              <a:buAutoNum type="arabicPeriod" startAt="3"/>
              <a:tabLst>
                <a:tab pos="197485" algn="l"/>
              </a:tabLst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Huruf</a:t>
            </a:r>
            <a:r>
              <a:rPr dirty="0" sz="10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berubah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407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3973" y="3658567"/>
            <a:ext cx="1057275" cy="815975"/>
          </a:xfrm>
          <a:custGeom>
            <a:avLst/>
            <a:gdLst/>
            <a:ahLst/>
            <a:cxnLst/>
            <a:rect l="l" t="t" r="r" b="b"/>
            <a:pathLst>
              <a:path w="1057275" h="815975">
                <a:moveTo>
                  <a:pt x="1057133" y="0"/>
                </a:moveTo>
                <a:lnTo>
                  <a:pt x="0" y="0"/>
                </a:lnTo>
                <a:lnTo>
                  <a:pt x="0" y="815733"/>
                </a:lnTo>
                <a:lnTo>
                  <a:pt x="1057133" y="815733"/>
                </a:lnTo>
                <a:lnTo>
                  <a:pt x="1057133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83973" y="3698780"/>
            <a:ext cx="105727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10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83973" y="4547721"/>
            <a:ext cx="1057275" cy="815975"/>
            <a:chOff x="183973" y="4547721"/>
            <a:chExt cx="1057275" cy="815975"/>
          </a:xfrm>
        </p:grpSpPr>
        <p:sp>
          <p:nvSpPr>
            <p:cNvPr id="9" name="object 9"/>
            <p:cNvSpPr/>
            <p:nvPr/>
          </p:nvSpPr>
          <p:spPr>
            <a:xfrm>
              <a:off x="183973" y="4547721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2" y="0"/>
                  </a:lnTo>
                  <a:lnTo>
                    <a:pt x="40353" y="5198"/>
                  </a:lnTo>
                  <a:lnTo>
                    <a:pt x="19352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2" y="796359"/>
                  </a:lnTo>
                  <a:lnTo>
                    <a:pt x="40353" y="810535"/>
                  </a:lnTo>
                  <a:lnTo>
                    <a:pt x="66072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1" y="796359"/>
                  </a:lnTo>
                  <a:lnTo>
                    <a:pt x="1051941" y="775333"/>
                  </a:lnTo>
                  <a:lnTo>
                    <a:pt x="1057133" y="749585"/>
                  </a:lnTo>
                  <a:lnTo>
                    <a:pt x="1057133" y="66147"/>
                  </a:lnTo>
                  <a:lnTo>
                    <a:pt x="1051941" y="40400"/>
                  </a:lnTo>
                  <a:lnTo>
                    <a:pt x="1037781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5874" y="4744140"/>
              <a:ext cx="604520" cy="473075"/>
            </a:xfrm>
            <a:custGeom>
              <a:avLst/>
              <a:gdLst/>
              <a:ahLst/>
              <a:cxnLst/>
              <a:rect l="l" t="t" r="r" b="b"/>
              <a:pathLst>
                <a:path w="604519" h="473075">
                  <a:moveTo>
                    <a:pt x="158675" y="0"/>
                  </a:moveTo>
                  <a:lnTo>
                    <a:pt x="261703" y="0"/>
                  </a:lnTo>
                  <a:lnTo>
                    <a:pt x="381130" y="314349"/>
                  </a:lnTo>
                  <a:lnTo>
                    <a:pt x="500770" y="0"/>
                  </a:lnTo>
                  <a:lnTo>
                    <a:pt x="603944" y="0"/>
                  </a:lnTo>
                  <a:lnTo>
                    <a:pt x="425150" y="472784"/>
                  </a:lnTo>
                  <a:lnTo>
                    <a:pt x="336767" y="472784"/>
                  </a:lnTo>
                  <a:lnTo>
                    <a:pt x="158675" y="0"/>
                  </a:lnTo>
                  <a:close/>
                </a:path>
                <a:path w="604519" h="473075">
                  <a:moveTo>
                    <a:pt x="0" y="0"/>
                  </a:moveTo>
                  <a:lnTo>
                    <a:pt x="101786" y="0"/>
                  </a:lnTo>
                  <a:lnTo>
                    <a:pt x="101786" y="472784"/>
                  </a:lnTo>
                  <a:lnTo>
                    <a:pt x="0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413038" y="4600796"/>
            <a:ext cx="5962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7466" y="4780628"/>
            <a:ext cx="4470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2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9863" y="4936268"/>
            <a:ext cx="922655" cy="37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" marR="5080" indent="-12700">
              <a:lnSpc>
                <a:spcPct val="105500"/>
              </a:lnSpc>
              <a:spcBef>
                <a:spcPts val="100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5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 </a:t>
            </a:r>
            <a:r>
              <a:rPr dirty="0" sz="1100" spc="-28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7425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0" rIns="0" bIns="0" rtlCol="0" vert="horz">
            <a:spAutoFit/>
          </a:bodyPr>
          <a:lstStyle/>
          <a:p>
            <a:pPr algn="ctr" marL="193040" marR="187960">
              <a:lnSpc>
                <a:spcPct val="101800"/>
              </a:lnSpc>
              <a:spcBef>
                <a:spcPts val="5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ku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47425" y="3658567"/>
            <a:ext cx="1057275" cy="815975"/>
          </a:xfrm>
          <a:custGeom>
            <a:avLst/>
            <a:gdLst/>
            <a:ahLst/>
            <a:cxnLst/>
            <a:rect l="l" t="t" r="r" b="b"/>
            <a:pathLst>
              <a:path w="1057275" h="815975">
                <a:moveTo>
                  <a:pt x="1057132" y="0"/>
                </a:moveTo>
                <a:lnTo>
                  <a:pt x="0" y="0"/>
                </a:lnTo>
                <a:lnTo>
                  <a:pt x="0" y="815733"/>
                </a:lnTo>
                <a:lnTo>
                  <a:pt x="1057132" y="815733"/>
                </a:lnTo>
                <a:lnTo>
                  <a:pt x="1057132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47425" y="3643724"/>
            <a:ext cx="1057275" cy="83058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ctr" marL="107950" marR="96520" indent="-635">
              <a:lnSpc>
                <a:spcPct val="95000"/>
              </a:lnSpc>
              <a:spcBef>
                <a:spcPts val="165"/>
              </a:spcBef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Laporan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47425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47425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625751" y="2141611"/>
            <a:ext cx="7254240" cy="2721610"/>
            <a:chOff x="2625751" y="2141611"/>
            <a:chExt cx="7254240" cy="2721610"/>
          </a:xfrm>
        </p:grpSpPr>
        <p:sp>
          <p:nvSpPr>
            <p:cNvPr id="22" name="object 22"/>
            <p:cNvSpPr/>
            <p:nvPr/>
          </p:nvSpPr>
          <p:spPr>
            <a:xfrm>
              <a:off x="2631149" y="2147008"/>
              <a:ext cx="7243445" cy="2710815"/>
            </a:xfrm>
            <a:custGeom>
              <a:avLst/>
              <a:gdLst/>
              <a:ahLst/>
              <a:cxnLst/>
              <a:rect l="l" t="t" r="r" b="b"/>
              <a:pathLst>
                <a:path w="7243445" h="2710815">
                  <a:moveTo>
                    <a:pt x="7243272" y="0"/>
                  </a:moveTo>
                  <a:lnTo>
                    <a:pt x="0" y="0"/>
                  </a:lnTo>
                  <a:lnTo>
                    <a:pt x="0" y="2710628"/>
                  </a:lnTo>
                  <a:lnTo>
                    <a:pt x="7243272" y="2710628"/>
                  </a:lnTo>
                  <a:lnTo>
                    <a:pt x="72432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631149" y="2147008"/>
              <a:ext cx="7243445" cy="2710815"/>
            </a:xfrm>
            <a:custGeom>
              <a:avLst/>
              <a:gdLst/>
              <a:ahLst/>
              <a:cxnLst/>
              <a:rect l="l" t="t" r="r" b="b"/>
              <a:pathLst>
                <a:path w="7243445" h="2710815">
                  <a:moveTo>
                    <a:pt x="0" y="0"/>
                  </a:moveTo>
                  <a:lnTo>
                    <a:pt x="7243271" y="0"/>
                  </a:lnTo>
                  <a:lnTo>
                    <a:pt x="7243271" y="2710628"/>
                  </a:lnTo>
                  <a:lnTo>
                    <a:pt x="0" y="2710628"/>
                  </a:lnTo>
                  <a:lnTo>
                    <a:pt x="0" y="0"/>
                  </a:lnTo>
                  <a:close/>
                </a:path>
              </a:pathLst>
            </a:custGeom>
            <a:ln w="10276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2752892" y="2391518"/>
            <a:ext cx="7270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ia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tu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34383" y="2373230"/>
            <a:ext cx="337502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3240" algn="l"/>
                <a:tab pos="1292225" algn="l"/>
                <a:tab pos="2019300" algn="l"/>
                <a:tab pos="2743200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	melanggar	ketentuan	mengenai	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penetapan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34383" y="2528678"/>
            <a:ext cx="337439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1869" algn="l"/>
                <a:tab pos="2238375" algn="l"/>
                <a:tab pos="2919095" algn="l"/>
              </a:tabLst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en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gg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olo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ja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h	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ene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ri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a	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f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ili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34383" y="2681078"/>
            <a:ext cx="3375025" cy="31559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35"/>
              </a:spcBef>
              <a:tabLst>
                <a:tab pos="498475" algn="l"/>
                <a:tab pos="946150" algn="l"/>
                <a:tab pos="1633855" algn="l"/>
                <a:tab pos="290893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m	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u	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ompo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k	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ompo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k	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h 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fasilitas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dikenai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sanksi: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34383" y="2973686"/>
            <a:ext cx="3375025" cy="179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97180" indent="-285115">
              <a:lnSpc>
                <a:spcPts val="1140"/>
              </a:lnSpc>
              <a:spcBef>
                <a:spcPts val="100"/>
              </a:spcBef>
              <a:buAutoNum type="alphaLcPeriod"/>
              <a:tabLst>
                <a:tab pos="29781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;</a:t>
            </a:r>
            <a:endParaRPr sz="1000">
              <a:latin typeface="Segoe UI"/>
              <a:cs typeface="Segoe UI"/>
            </a:endParaRPr>
          </a:p>
          <a:p>
            <a:pPr algn="just" marL="297180" indent="-285115">
              <a:lnSpc>
                <a:spcPts val="1140"/>
              </a:lnSpc>
              <a:buAutoNum type="alphaLcPeriod"/>
              <a:tabLst>
                <a:tab pos="297815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penurunan</a:t>
            </a:r>
            <a:r>
              <a:rPr dirty="0" sz="10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TKS,</a:t>
            </a:r>
            <a:r>
              <a:rPr dirty="0" sz="10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10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telah</a:t>
            </a:r>
            <a:r>
              <a:rPr dirty="0" sz="10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10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tertulis</a:t>
            </a:r>
            <a:endParaRPr sz="1000">
              <a:latin typeface="Segoe UI"/>
              <a:cs typeface="Segoe UI"/>
            </a:endParaRPr>
          </a:p>
          <a:p>
            <a:pPr algn="just" marL="297180" marR="5080">
              <a:lnSpc>
                <a:spcPct val="97300"/>
              </a:lnSpc>
              <a:spcBef>
                <a:spcPts val="30"/>
              </a:spcBef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tetap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melanggar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0000"/>
                </a:solidFill>
                <a:latin typeface="Segoe UI"/>
                <a:cs typeface="Segoe UI"/>
              </a:rPr>
              <a:t>atau</a:t>
            </a:r>
            <a:r>
              <a:rPr dirty="0" sz="1000" spc="-10" b="1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belum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sanksi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tertulis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namun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berdasarkan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penilaian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terdapat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pelanggaran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yang signifikan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sehingga perlu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segera;</a:t>
            </a:r>
            <a:endParaRPr sz="1000">
              <a:latin typeface="Segoe UI"/>
              <a:cs typeface="Segoe UI"/>
            </a:endParaRPr>
          </a:p>
          <a:p>
            <a:pPr algn="just" marL="297180" indent="-285115">
              <a:lnSpc>
                <a:spcPts val="1105"/>
              </a:lnSpc>
              <a:buAutoNum type="alphaLcPeriod" startAt="3"/>
              <a:tabLst>
                <a:tab pos="29781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1000" spc="1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1000" spc="1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1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utama</a:t>
            </a:r>
            <a:r>
              <a:rPr dirty="0" sz="1000" spc="1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1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000" spc="1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PKPU,</a:t>
            </a:r>
            <a:r>
              <a:rPr dirty="0" sz="1000" spc="1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endParaRPr sz="1000">
              <a:latin typeface="Segoe UI"/>
              <a:cs typeface="Segoe UI"/>
            </a:endParaRPr>
          </a:p>
          <a:p>
            <a:pPr algn="just" marL="297180" marR="5080">
              <a:lnSpc>
                <a:spcPct val="96000"/>
              </a:lnSpc>
              <a:spcBef>
                <a:spcPts val="5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telah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 angka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1)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2)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namun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tetap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melanggar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0000"/>
                </a:solidFill>
                <a:latin typeface="Segoe UI"/>
                <a:cs typeface="Segoe UI"/>
              </a:rPr>
              <a:t>atau</a:t>
            </a:r>
            <a:r>
              <a:rPr dirty="0" sz="1000" spc="-10" b="1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belum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sanksi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angka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1) 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2)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namun berdasarkan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penilaian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terdapat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pelanggaran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bersifat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signifikan</a:t>
            </a:r>
            <a:r>
              <a:rPr dirty="0" sz="1000" spc="25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sehingga</a:t>
            </a:r>
            <a:r>
              <a:rPr dirty="0" sz="1000" spc="2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perlu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segera</a:t>
            </a:r>
            <a:endParaRPr sz="1000">
              <a:latin typeface="Segoe UI"/>
              <a:cs typeface="Segoe U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924928" y="2016067"/>
            <a:ext cx="6983730" cy="2756535"/>
            <a:chOff x="2924928" y="2016067"/>
            <a:chExt cx="6983730" cy="2756535"/>
          </a:xfrm>
        </p:grpSpPr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70271" y="2060447"/>
              <a:ext cx="337972" cy="33835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6159874" y="2016067"/>
              <a:ext cx="0" cy="2756535"/>
            </a:xfrm>
            <a:custGeom>
              <a:avLst/>
              <a:gdLst/>
              <a:ahLst/>
              <a:cxnLst/>
              <a:rect l="l" t="t" r="r" b="b"/>
              <a:pathLst>
                <a:path w="0" h="2756535">
                  <a:moveTo>
                    <a:pt x="0" y="0"/>
                  </a:moveTo>
                  <a:lnTo>
                    <a:pt x="0" y="2756283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924928" y="2020840"/>
              <a:ext cx="6518909" cy="274320"/>
            </a:xfrm>
            <a:custGeom>
              <a:avLst/>
              <a:gdLst/>
              <a:ahLst/>
              <a:cxnLst/>
              <a:rect l="l" t="t" r="r" b="b"/>
              <a:pathLst>
                <a:path w="6518909" h="274319">
                  <a:moveTo>
                    <a:pt x="6472967" y="0"/>
                  </a:moveTo>
                  <a:lnTo>
                    <a:pt x="45609" y="0"/>
                  </a:lnTo>
                  <a:lnTo>
                    <a:pt x="27856" y="3588"/>
                  </a:lnTo>
                  <a:lnTo>
                    <a:pt x="13358" y="13374"/>
                  </a:lnTo>
                  <a:lnTo>
                    <a:pt x="3584" y="27888"/>
                  </a:lnTo>
                  <a:lnTo>
                    <a:pt x="0" y="45662"/>
                  </a:lnTo>
                  <a:lnTo>
                    <a:pt x="0" y="228314"/>
                  </a:lnTo>
                  <a:lnTo>
                    <a:pt x="3584" y="246088"/>
                  </a:lnTo>
                  <a:lnTo>
                    <a:pt x="13358" y="260603"/>
                  </a:lnTo>
                  <a:lnTo>
                    <a:pt x="27856" y="270388"/>
                  </a:lnTo>
                  <a:lnTo>
                    <a:pt x="45609" y="273977"/>
                  </a:lnTo>
                  <a:lnTo>
                    <a:pt x="6472967" y="273977"/>
                  </a:lnTo>
                  <a:lnTo>
                    <a:pt x="6490721" y="270388"/>
                  </a:lnTo>
                  <a:lnTo>
                    <a:pt x="6505219" y="260603"/>
                  </a:lnTo>
                  <a:lnTo>
                    <a:pt x="6514994" y="246088"/>
                  </a:lnTo>
                  <a:lnTo>
                    <a:pt x="6518578" y="228314"/>
                  </a:lnTo>
                  <a:lnTo>
                    <a:pt x="6518578" y="45662"/>
                  </a:lnTo>
                  <a:lnTo>
                    <a:pt x="6514994" y="27888"/>
                  </a:lnTo>
                  <a:lnTo>
                    <a:pt x="6505219" y="13374"/>
                  </a:lnTo>
                  <a:lnTo>
                    <a:pt x="6490721" y="3588"/>
                  </a:lnTo>
                  <a:lnTo>
                    <a:pt x="64729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5591059" y="1716570"/>
            <a:ext cx="3777615" cy="458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405255">
              <a:lnSpc>
                <a:spcPct val="109200"/>
              </a:lnSpc>
              <a:spcBef>
                <a:spcPts val="100"/>
              </a:spcBef>
              <a:tabLst>
                <a:tab pos="981710" algn="l"/>
                <a:tab pos="2259965" algn="l"/>
              </a:tabLst>
            </a:pP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 </a:t>
            </a:r>
            <a:r>
              <a:rPr dirty="0" sz="130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Penetapan	Penggolongan	Peminjam/Nasabah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  <p:sp>
        <p:nvSpPr>
          <p:cNvPr id="34" name="object 34"/>
          <p:cNvSpPr txBox="1"/>
          <p:nvPr/>
        </p:nvSpPr>
        <p:spPr>
          <a:xfrm>
            <a:off x="2999501" y="1704378"/>
            <a:ext cx="2460625" cy="65976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278765">
              <a:lnSpc>
                <a:spcPct val="100000"/>
              </a:lnSpc>
              <a:spcBef>
                <a:spcPts val="290"/>
              </a:spcBef>
            </a:pP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POJK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BMPD</a:t>
            </a:r>
            <a:endParaRPr sz="1300">
              <a:latin typeface="Segoe UI"/>
              <a:cs typeface="Segoe UI"/>
            </a:endParaRPr>
          </a:p>
          <a:p>
            <a:pPr marL="12700" marR="5080">
              <a:lnSpc>
                <a:spcPts val="1490"/>
              </a:lnSpc>
              <a:spcBef>
                <a:spcPts val="300"/>
              </a:spcBef>
              <a:tabLst>
                <a:tab pos="659765" algn="l"/>
                <a:tab pos="1654175" algn="l"/>
              </a:tabLst>
            </a:pP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Sa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n</a:t>
            </a:r>
            <a:r>
              <a:rPr dirty="0" sz="1300" b="1">
                <a:solidFill>
                  <a:srgbClr val="FF6D4B"/>
                </a:solidFill>
                <a:latin typeface="Segoe UI"/>
                <a:cs typeface="Segoe UI"/>
              </a:rPr>
              <a:t>k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s</a:t>
            </a:r>
            <a:r>
              <a:rPr dirty="0" sz="1300" b="1">
                <a:solidFill>
                  <a:srgbClr val="FF6D4B"/>
                </a:solidFill>
                <a:latin typeface="Segoe UI"/>
                <a:cs typeface="Segoe UI"/>
              </a:rPr>
              <a:t>i	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M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el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a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ngg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a</a:t>
            </a:r>
            <a:r>
              <a:rPr dirty="0" sz="1300" b="1">
                <a:solidFill>
                  <a:srgbClr val="FF6D4B"/>
                </a:solidFill>
                <a:latin typeface="Segoe UI"/>
                <a:cs typeface="Segoe UI"/>
              </a:rPr>
              <a:t>r	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K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ew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a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ji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b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a</a:t>
            </a:r>
            <a:r>
              <a:rPr dirty="0" sz="1300" b="1">
                <a:solidFill>
                  <a:srgbClr val="FF6D4B"/>
                </a:solidFill>
                <a:latin typeface="Segoe UI"/>
                <a:cs typeface="Segoe UI"/>
              </a:rPr>
              <a:t>n 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Penerima Fasilitas</a:t>
            </a:r>
            <a:endParaRPr sz="13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183973" y="5429792"/>
            <a:ext cx="1057275" cy="815975"/>
            <a:chOff x="183973" y="5429792"/>
            <a:chExt cx="1057275" cy="815975"/>
          </a:xfrm>
        </p:grpSpPr>
        <p:sp>
          <p:nvSpPr>
            <p:cNvPr id="5" name="object 5"/>
            <p:cNvSpPr/>
            <p:nvPr/>
          </p:nvSpPr>
          <p:spPr>
            <a:xfrm>
              <a:off x="183973" y="5429792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2" y="0"/>
                  </a:lnTo>
                  <a:lnTo>
                    <a:pt x="40353" y="5198"/>
                  </a:lnTo>
                  <a:lnTo>
                    <a:pt x="19352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2" y="796359"/>
                  </a:lnTo>
                  <a:lnTo>
                    <a:pt x="40353" y="810535"/>
                  </a:lnTo>
                  <a:lnTo>
                    <a:pt x="66072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1" y="796359"/>
                  </a:lnTo>
                  <a:lnTo>
                    <a:pt x="1051941" y="775333"/>
                  </a:lnTo>
                  <a:lnTo>
                    <a:pt x="1057133" y="749585"/>
                  </a:lnTo>
                  <a:lnTo>
                    <a:pt x="1057133" y="66147"/>
                  </a:lnTo>
                  <a:lnTo>
                    <a:pt x="1051941" y="40400"/>
                  </a:lnTo>
                  <a:lnTo>
                    <a:pt x="1037781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22065" y="5627222"/>
              <a:ext cx="445770" cy="473075"/>
            </a:xfrm>
            <a:custGeom>
              <a:avLst/>
              <a:gdLst/>
              <a:ahLst/>
              <a:cxnLst/>
              <a:rect l="l" t="t" r="r" b="b"/>
              <a:pathLst>
                <a:path w="445770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6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285614" y="5564156"/>
            <a:ext cx="851535" cy="54356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ctr" marL="12700" marR="5080">
              <a:lnSpc>
                <a:spcPct val="101800"/>
              </a:lnSpc>
              <a:spcBef>
                <a:spcPts val="14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7425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0" rIns="0" bIns="0" rtlCol="0" vert="horz">
            <a:spAutoFit/>
          </a:bodyPr>
          <a:lstStyle/>
          <a:p>
            <a:pPr algn="ctr" marL="193040" marR="187960">
              <a:lnSpc>
                <a:spcPct val="101800"/>
              </a:lnSpc>
              <a:spcBef>
                <a:spcPts val="5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ku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47425" y="3658567"/>
            <a:ext cx="1057275" cy="815975"/>
          </a:xfrm>
          <a:custGeom>
            <a:avLst/>
            <a:gdLst/>
            <a:ahLst/>
            <a:cxnLst/>
            <a:rect l="l" t="t" r="r" b="b"/>
            <a:pathLst>
              <a:path w="1057275" h="815975">
                <a:moveTo>
                  <a:pt x="1057132" y="0"/>
                </a:moveTo>
                <a:lnTo>
                  <a:pt x="0" y="0"/>
                </a:lnTo>
                <a:lnTo>
                  <a:pt x="0" y="815733"/>
                </a:lnTo>
                <a:lnTo>
                  <a:pt x="1057132" y="815733"/>
                </a:lnTo>
                <a:lnTo>
                  <a:pt x="1057132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47425" y="3643724"/>
            <a:ext cx="1057275" cy="83058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ctr" marL="107950" marR="96520" indent="-635">
              <a:lnSpc>
                <a:spcPct val="95000"/>
              </a:lnSpc>
              <a:spcBef>
                <a:spcPts val="165"/>
              </a:spcBef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Laporan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7425" y="4547721"/>
            <a:ext cx="1057275" cy="79946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7425" y="5413207"/>
            <a:ext cx="1057275" cy="83248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  <a:spcBef>
                <a:spcPts val="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3973" y="3658567"/>
            <a:ext cx="1057275" cy="815975"/>
          </a:xfrm>
          <a:custGeom>
            <a:avLst/>
            <a:gdLst/>
            <a:ahLst/>
            <a:cxnLst/>
            <a:rect l="l" t="t" r="r" b="b"/>
            <a:pathLst>
              <a:path w="1057275" h="815975">
                <a:moveTo>
                  <a:pt x="1057133" y="0"/>
                </a:moveTo>
                <a:lnTo>
                  <a:pt x="0" y="0"/>
                </a:lnTo>
                <a:lnTo>
                  <a:pt x="0" y="815733"/>
                </a:lnTo>
                <a:lnTo>
                  <a:pt x="1057133" y="815733"/>
                </a:lnTo>
                <a:lnTo>
                  <a:pt x="1057133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83973" y="3698780"/>
            <a:ext cx="105727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10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3973" y="4547721"/>
            <a:ext cx="1057275" cy="79946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334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2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347425" y="1868775"/>
            <a:ext cx="1057275" cy="815975"/>
            <a:chOff x="1347425" y="1868775"/>
            <a:chExt cx="1057275" cy="815975"/>
          </a:xfrm>
        </p:grpSpPr>
        <p:sp>
          <p:nvSpPr>
            <p:cNvPr id="19" name="object 19"/>
            <p:cNvSpPr/>
            <p:nvPr/>
          </p:nvSpPr>
          <p:spPr>
            <a:xfrm>
              <a:off x="1347425" y="1868775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399"/>
                  </a:lnTo>
                  <a:lnTo>
                    <a:pt x="0" y="66146"/>
                  </a:lnTo>
                  <a:lnTo>
                    <a:pt x="0" y="749584"/>
                  </a:lnTo>
                  <a:lnTo>
                    <a:pt x="5192" y="775332"/>
                  </a:lnTo>
                  <a:lnTo>
                    <a:pt x="19351" y="796358"/>
                  </a:lnTo>
                  <a:lnTo>
                    <a:pt x="40353" y="810534"/>
                  </a:lnTo>
                  <a:lnTo>
                    <a:pt x="66071" y="815732"/>
                  </a:lnTo>
                  <a:lnTo>
                    <a:pt x="991061" y="815732"/>
                  </a:lnTo>
                  <a:lnTo>
                    <a:pt x="1016779" y="810534"/>
                  </a:lnTo>
                  <a:lnTo>
                    <a:pt x="1037780" y="796358"/>
                  </a:lnTo>
                  <a:lnTo>
                    <a:pt x="1051940" y="775332"/>
                  </a:lnTo>
                  <a:lnTo>
                    <a:pt x="1057132" y="749584"/>
                  </a:lnTo>
                  <a:lnTo>
                    <a:pt x="1057132" y="66146"/>
                  </a:lnTo>
                  <a:lnTo>
                    <a:pt x="1051940" y="40399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385516" y="2062125"/>
              <a:ext cx="605790" cy="473075"/>
            </a:xfrm>
            <a:custGeom>
              <a:avLst/>
              <a:gdLst/>
              <a:ahLst/>
              <a:cxnLst/>
              <a:rect l="l" t="t" r="r" b="b"/>
              <a:pathLst>
                <a:path w="605789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605789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396889" y="1851500"/>
            <a:ext cx="964565" cy="83058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ctr" marL="12700" marR="5080" indent="-2540">
              <a:lnSpc>
                <a:spcPct val="95000"/>
              </a:lnSpc>
              <a:spcBef>
                <a:spcPts val="165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625751" y="3611100"/>
            <a:ext cx="7254240" cy="2834640"/>
            <a:chOff x="2625751" y="3611100"/>
            <a:chExt cx="7254240" cy="2834640"/>
          </a:xfrm>
        </p:grpSpPr>
        <p:sp>
          <p:nvSpPr>
            <p:cNvPr id="23" name="object 23"/>
            <p:cNvSpPr/>
            <p:nvPr/>
          </p:nvSpPr>
          <p:spPr>
            <a:xfrm>
              <a:off x="2631149" y="3726388"/>
              <a:ext cx="7243445" cy="2711450"/>
            </a:xfrm>
            <a:custGeom>
              <a:avLst/>
              <a:gdLst/>
              <a:ahLst/>
              <a:cxnLst/>
              <a:rect l="l" t="t" r="r" b="b"/>
              <a:pathLst>
                <a:path w="7243445" h="2711450">
                  <a:moveTo>
                    <a:pt x="7243271" y="0"/>
                  </a:moveTo>
                  <a:lnTo>
                    <a:pt x="0" y="0"/>
                  </a:lnTo>
                  <a:lnTo>
                    <a:pt x="0" y="2711229"/>
                  </a:lnTo>
                  <a:lnTo>
                    <a:pt x="7243271" y="2711229"/>
                  </a:lnTo>
                  <a:lnTo>
                    <a:pt x="7243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631149" y="3726388"/>
              <a:ext cx="7243445" cy="2711450"/>
            </a:xfrm>
            <a:custGeom>
              <a:avLst/>
              <a:gdLst/>
              <a:ahLst/>
              <a:cxnLst/>
              <a:rect l="l" t="t" r="r" b="b"/>
              <a:pathLst>
                <a:path w="7243445" h="2711450">
                  <a:moveTo>
                    <a:pt x="0" y="0"/>
                  </a:moveTo>
                  <a:lnTo>
                    <a:pt x="7243269" y="0"/>
                  </a:lnTo>
                  <a:lnTo>
                    <a:pt x="7243269" y="2711229"/>
                  </a:lnTo>
                  <a:lnTo>
                    <a:pt x="0" y="2711229"/>
                  </a:lnTo>
                  <a:lnTo>
                    <a:pt x="0" y="0"/>
                  </a:lnTo>
                  <a:close/>
                </a:path>
              </a:pathLst>
            </a:custGeom>
            <a:ln w="10276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781753" y="3611100"/>
              <a:ext cx="2599055" cy="241300"/>
            </a:xfrm>
            <a:custGeom>
              <a:avLst/>
              <a:gdLst/>
              <a:ahLst/>
              <a:cxnLst/>
              <a:rect l="l" t="t" r="r" b="b"/>
              <a:pathLst>
                <a:path w="2599054" h="241300">
                  <a:moveTo>
                    <a:pt x="2558665" y="0"/>
                  </a:moveTo>
                  <a:lnTo>
                    <a:pt x="40153" y="0"/>
                  </a:lnTo>
                  <a:lnTo>
                    <a:pt x="24523" y="3159"/>
                  </a:lnTo>
                  <a:lnTo>
                    <a:pt x="11760" y="11774"/>
                  </a:lnTo>
                  <a:lnTo>
                    <a:pt x="3155" y="24552"/>
                  </a:lnTo>
                  <a:lnTo>
                    <a:pt x="0" y="40199"/>
                  </a:lnTo>
                  <a:lnTo>
                    <a:pt x="0" y="200986"/>
                  </a:lnTo>
                  <a:lnTo>
                    <a:pt x="3155" y="216633"/>
                  </a:lnTo>
                  <a:lnTo>
                    <a:pt x="11760" y="229411"/>
                  </a:lnTo>
                  <a:lnTo>
                    <a:pt x="24523" y="238026"/>
                  </a:lnTo>
                  <a:lnTo>
                    <a:pt x="40153" y="241185"/>
                  </a:lnTo>
                  <a:lnTo>
                    <a:pt x="2558665" y="241185"/>
                  </a:lnTo>
                  <a:lnTo>
                    <a:pt x="2574295" y="238026"/>
                  </a:lnTo>
                  <a:lnTo>
                    <a:pt x="2587058" y="229411"/>
                  </a:lnTo>
                  <a:lnTo>
                    <a:pt x="2595663" y="216633"/>
                  </a:lnTo>
                  <a:lnTo>
                    <a:pt x="2598818" y="200986"/>
                  </a:lnTo>
                  <a:lnTo>
                    <a:pt x="2598818" y="40199"/>
                  </a:lnTo>
                  <a:lnTo>
                    <a:pt x="2595663" y="24552"/>
                  </a:lnTo>
                  <a:lnTo>
                    <a:pt x="2587058" y="11774"/>
                  </a:lnTo>
                  <a:lnTo>
                    <a:pt x="2574295" y="3159"/>
                  </a:lnTo>
                  <a:lnTo>
                    <a:pt x="25586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159874" y="4167623"/>
              <a:ext cx="0" cy="2270125"/>
            </a:xfrm>
            <a:custGeom>
              <a:avLst/>
              <a:gdLst/>
              <a:ahLst/>
              <a:cxnLst/>
              <a:rect l="l" t="t" r="r" b="b"/>
              <a:pathLst>
                <a:path w="0" h="2270125">
                  <a:moveTo>
                    <a:pt x="0" y="0"/>
                  </a:moveTo>
                  <a:lnTo>
                    <a:pt x="0" y="2269994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7" name="object 27"/>
          <p:cNvGrpSpPr/>
          <p:nvPr/>
        </p:nvGrpSpPr>
        <p:grpSpPr>
          <a:xfrm>
            <a:off x="2625751" y="1820536"/>
            <a:ext cx="7254240" cy="1452245"/>
            <a:chOff x="2625751" y="1820536"/>
            <a:chExt cx="7254240" cy="1452245"/>
          </a:xfrm>
        </p:grpSpPr>
        <p:sp>
          <p:nvSpPr>
            <p:cNvPr id="28" name="object 28"/>
            <p:cNvSpPr/>
            <p:nvPr/>
          </p:nvSpPr>
          <p:spPr>
            <a:xfrm>
              <a:off x="2631149" y="1825933"/>
              <a:ext cx="7243445" cy="1441450"/>
            </a:xfrm>
            <a:custGeom>
              <a:avLst/>
              <a:gdLst/>
              <a:ahLst/>
              <a:cxnLst/>
              <a:rect l="l" t="t" r="r" b="b"/>
              <a:pathLst>
                <a:path w="7243445" h="1441450">
                  <a:moveTo>
                    <a:pt x="0" y="0"/>
                  </a:moveTo>
                  <a:lnTo>
                    <a:pt x="7243272" y="0"/>
                  </a:lnTo>
                  <a:lnTo>
                    <a:pt x="7243272" y="1440830"/>
                  </a:lnTo>
                  <a:lnTo>
                    <a:pt x="0" y="1440830"/>
                  </a:lnTo>
                  <a:lnTo>
                    <a:pt x="0" y="0"/>
                  </a:lnTo>
                  <a:close/>
                </a:path>
              </a:pathLst>
            </a:custGeom>
            <a:ln w="10277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16146" y="1995194"/>
              <a:ext cx="310485" cy="310841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2922692" y="2028284"/>
            <a:ext cx="6755765" cy="1819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94665">
              <a:lnSpc>
                <a:spcPct val="100000"/>
              </a:lnSpc>
              <a:spcBef>
                <a:spcPts val="100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penurunan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endParaRPr sz="1100">
              <a:latin typeface="Segoe UI"/>
              <a:cs typeface="Segoe UI"/>
            </a:endParaRPr>
          </a:p>
          <a:p>
            <a:pPr algn="just" marL="496570" marR="5080">
              <a:lnSpc>
                <a:spcPct val="102699"/>
              </a:lnSpc>
              <a:spcBef>
                <a:spcPts val="925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penggabungan,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peleburan,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pengambilalihan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(3P),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struktur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kepemilikan,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kepengurusan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menyebabkan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kelompok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peminjam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kelompok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nasabah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fasilitas</a:t>
            </a:r>
            <a:endParaRPr sz="1100">
              <a:latin typeface="Segoe UI"/>
              <a:cs typeface="Segoe UI"/>
            </a:endParaRPr>
          </a:p>
          <a:p>
            <a:pPr algn="just" marL="494665">
              <a:lnSpc>
                <a:spcPct val="100000"/>
              </a:lnSpc>
              <a:spcBef>
                <a:spcPts val="1125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endParaRPr sz="11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Segoe UI"/>
              <a:cs typeface="Segoe UI"/>
            </a:endParaRPr>
          </a:p>
          <a:p>
            <a:pPr marL="12700" marR="561975" indent="360045">
              <a:lnSpc>
                <a:spcPct val="127699"/>
              </a:lnSpc>
              <a:tabLst>
                <a:tab pos="4103370" algn="l"/>
              </a:tabLst>
            </a:pP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POJK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baseline="2136" sz="1950" spc="-22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baseline="2136" sz="195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BMPD	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 </a:t>
            </a:r>
            <a:r>
              <a:rPr dirty="0" sz="1300" spc="-34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Penyampaian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Rencana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Tindak</a:t>
            </a:r>
            <a:endParaRPr sz="1300">
              <a:latin typeface="Segoe UI"/>
              <a:cs typeface="Segoe U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781753" y="1707569"/>
            <a:ext cx="3161030" cy="1480185"/>
            <a:chOff x="2781753" y="1707569"/>
            <a:chExt cx="3161030" cy="1480185"/>
          </a:xfrm>
        </p:grpSpPr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16143" y="2388764"/>
              <a:ext cx="310487" cy="31084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20461" y="2879727"/>
              <a:ext cx="307394" cy="307746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781753" y="1707569"/>
              <a:ext cx="3161030" cy="252095"/>
            </a:xfrm>
            <a:custGeom>
              <a:avLst/>
              <a:gdLst/>
              <a:ahLst/>
              <a:cxnLst/>
              <a:rect l="l" t="t" r="r" b="b"/>
              <a:pathLst>
                <a:path w="3161029" h="252094">
                  <a:moveTo>
                    <a:pt x="3119027" y="0"/>
                  </a:moveTo>
                  <a:lnTo>
                    <a:pt x="41885" y="0"/>
                  </a:lnTo>
                  <a:lnTo>
                    <a:pt x="25581" y="3295"/>
                  </a:lnTo>
                  <a:lnTo>
                    <a:pt x="12268" y="12282"/>
                  </a:lnTo>
                  <a:lnTo>
                    <a:pt x="3291" y="25611"/>
                  </a:lnTo>
                  <a:lnTo>
                    <a:pt x="0" y="41934"/>
                  </a:lnTo>
                  <a:lnTo>
                    <a:pt x="0" y="209661"/>
                  </a:lnTo>
                  <a:lnTo>
                    <a:pt x="3291" y="225984"/>
                  </a:lnTo>
                  <a:lnTo>
                    <a:pt x="12268" y="239313"/>
                  </a:lnTo>
                  <a:lnTo>
                    <a:pt x="25581" y="248300"/>
                  </a:lnTo>
                  <a:lnTo>
                    <a:pt x="41885" y="251595"/>
                  </a:lnTo>
                  <a:lnTo>
                    <a:pt x="3119027" y="251595"/>
                  </a:lnTo>
                  <a:lnTo>
                    <a:pt x="3135331" y="248300"/>
                  </a:lnTo>
                  <a:lnTo>
                    <a:pt x="3148645" y="239313"/>
                  </a:lnTo>
                  <a:lnTo>
                    <a:pt x="3157621" y="225984"/>
                  </a:lnTo>
                  <a:lnTo>
                    <a:pt x="3160913" y="209661"/>
                  </a:lnTo>
                  <a:lnTo>
                    <a:pt x="3160913" y="41934"/>
                  </a:lnTo>
                  <a:lnTo>
                    <a:pt x="3157621" y="25611"/>
                  </a:lnTo>
                  <a:lnTo>
                    <a:pt x="3148645" y="12282"/>
                  </a:lnTo>
                  <a:lnTo>
                    <a:pt x="3135331" y="3295"/>
                  </a:lnTo>
                  <a:lnTo>
                    <a:pt x="31190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2943296" y="1722439"/>
            <a:ext cx="283908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Penyebab</a:t>
            </a:r>
            <a:r>
              <a:rPr dirty="0" sz="1300" spc="-3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Pelampauan</a:t>
            </a:r>
            <a:r>
              <a:rPr dirty="0" sz="1300" spc="-3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BMPK/BMPD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693393" y="3849872"/>
            <a:ext cx="5195570" cy="224790"/>
          </a:xfrm>
          <a:custGeom>
            <a:avLst/>
            <a:gdLst/>
            <a:ahLst/>
            <a:cxnLst/>
            <a:rect l="l" t="t" r="r" b="b"/>
            <a:pathLst>
              <a:path w="5195570" h="224789">
                <a:moveTo>
                  <a:pt x="5195065" y="0"/>
                </a:moveTo>
                <a:lnTo>
                  <a:pt x="0" y="0"/>
                </a:lnTo>
                <a:lnTo>
                  <a:pt x="0" y="224165"/>
                </a:lnTo>
                <a:lnTo>
                  <a:pt x="5195065" y="224165"/>
                </a:lnTo>
                <a:lnTo>
                  <a:pt x="51950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754607" y="3863702"/>
            <a:ext cx="41281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wajib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menyampaikan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OJK untuk penyelesaian: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  <p:sp>
        <p:nvSpPr>
          <p:cNvPr id="38" name="object 38"/>
          <p:cNvSpPr txBox="1"/>
          <p:nvPr/>
        </p:nvSpPr>
        <p:spPr>
          <a:xfrm>
            <a:off x="2706679" y="4057119"/>
            <a:ext cx="3720465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065" algn="l"/>
              </a:tabLst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1	1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00964" y="4077062"/>
            <a:ext cx="3263265" cy="2162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gg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ara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:</a:t>
            </a:r>
            <a:endParaRPr sz="1000">
              <a:latin typeface="Segoe UI"/>
              <a:cs typeface="Segoe UI"/>
            </a:endParaRPr>
          </a:p>
          <a:p>
            <a:pPr algn="just" marL="227965" marR="5080" indent="-215900">
              <a:lnSpc>
                <a:spcPct val="100000"/>
              </a:lnSpc>
              <a:buAutoNum type="alphaLcPeriod"/>
              <a:tabLst>
                <a:tab pos="22860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20 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HK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setelah batas akhir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penyampaian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bersangkutan;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endParaRPr sz="1000">
              <a:latin typeface="Segoe UI"/>
              <a:cs typeface="Segoe UI"/>
            </a:endParaRPr>
          </a:p>
          <a:p>
            <a:pPr marL="227965" indent="-215900">
              <a:lnSpc>
                <a:spcPts val="1105"/>
              </a:lnSpc>
              <a:buAutoNum type="alphaLcPeriod"/>
              <a:tabLst>
                <a:tab pos="22860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10</a:t>
            </a:r>
            <a:r>
              <a:rPr dirty="0" sz="1000" spc="58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HK</a:t>
            </a:r>
            <a:r>
              <a:rPr dirty="0" sz="1000" spc="58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1000" spc="6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r>
              <a:rPr dirty="0" sz="1000" spc="5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menetapkan</a:t>
            </a:r>
            <a:r>
              <a:rPr dirty="0" sz="1000" spc="5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endParaRPr sz="1000">
              <a:latin typeface="Segoe UI"/>
              <a:cs typeface="Segoe UI"/>
            </a:endParaRPr>
          </a:p>
          <a:p>
            <a:pPr marL="227965">
              <a:lnSpc>
                <a:spcPct val="100000"/>
              </a:lnSpc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endParaRPr sz="1000">
              <a:latin typeface="Segoe UI"/>
              <a:cs typeface="Segoe UI"/>
            </a:endParaRPr>
          </a:p>
          <a:p>
            <a:pPr marL="66040">
              <a:lnSpc>
                <a:spcPct val="100000"/>
              </a:lnSpc>
              <a:spcBef>
                <a:spcPts val="409"/>
              </a:spcBef>
            </a:pPr>
            <a:r>
              <a:rPr dirty="0" sz="1000" spc="-5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:</a:t>
            </a:r>
            <a:endParaRPr sz="1000">
              <a:latin typeface="Segoe UI"/>
              <a:cs typeface="Segoe UI"/>
            </a:endParaRPr>
          </a:p>
          <a:p>
            <a:pPr algn="just" lvl="1" marL="281305" marR="5080" indent="-215900">
              <a:lnSpc>
                <a:spcPct val="96000"/>
              </a:lnSpc>
              <a:spcBef>
                <a:spcPts val="45"/>
              </a:spcBef>
              <a:buAutoNum type="alphaLcPeriod"/>
              <a:tabLst>
                <a:tab pos="28194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disebabkan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oleh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penurunan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serta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20">
                <a:solidFill>
                  <a:srgbClr val="3F3F3F"/>
                </a:solidFill>
                <a:latin typeface="Segoe UI"/>
                <a:cs typeface="Segoe UI"/>
              </a:rPr>
              <a:t>3P, </a:t>
            </a:r>
            <a:r>
              <a:rPr dirty="0" sz="1000" spc="-11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struktur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kepemilikan,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kepengurusan:</a:t>
            </a:r>
            <a:endParaRPr sz="1000">
              <a:latin typeface="Segoe UI"/>
              <a:cs typeface="Segoe UI"/>
            </a:endParaRPr>
          </a:p>
          <a:p>
            <a:pPr algn="just" lvl="2" marL="497205" marR="5080" indent="-215900">
              <a:lnSpc>
                <a:spcPts val="1100"/>
              </a:lnSpc>
              <a:spcBef>
                <a:spcPts val="120"/>
              </a:spcBef>
              <a:buAutoNum type="arabicParenR"/>
              <a:tabLst>
                <a:tab pos="49784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20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HK</a:t>
            </a:r>
            <a:r>
              <a:rPr dirty="0" sz="1000" spc="-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setelah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akhir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bersangkutan;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endParaRPr sz="1000">
              <a:latin typeface="Segoe UI"/>
              <a:cs typeface="Segoe UI"/>
            </a:endParaRPr>
          </a:p>
          <a:p>
            <a:pPr algn="just" lvl="2" marL="497205" marR="5080" indent="-215900">
              <a:lnSpc>
                <a:spcPts val="1200"/>
              </a:lnSpc>
              <a:spcBef>
                <a:spcPts val="25"/>
              </a:spcBef>
              <a:buAutoNum type="arabicParenR"/>
              <a:tabLst>
                <a:tab pos="49784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10 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HK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menetapkan pelampauan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endParaRPr sz="1000">
              <a:latin typeface="Segoe UI"/>
              <a:cs typeface="Segoe UI"/>
            </a:endParaRPr>
          </a:p>
          <a:p>
            <a:pPr lvl="1" marL="281305" indent="-215900">
              <a:lnSpc>
                <a:spcPts val="1065"/>
              </a:lnSpc>
              <a:buAutoNum type="alphaLcPeriod"/>
              <a:tabLst>
                <a:tab pos="281940" algn="l"/>
              </a:tabLst>
            </a:pP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62734" y="4873983"/>
            <a:ext cx="164465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2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32377" y="4077062"/>
            <a:ext cx="3117215" cy="1577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gg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ara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:</a:t>
            </a:r>
            <a:endParaRPr sz="1000">
              <a:latin typeface="Segoe UI"/>
              <a:cs typeface="Segoe UI"/>
            </a:endParaRPr>
          </a:p>
          <a:p>
            <a:pPr algn="just" marL="227965" marR="5080" indent="-215900">
              <a:lnSpc>
                <a:spcPct val="100000"/>
              </a:lnSpc>
              <a:buAutoNum type="alphaLcPeriod"/>
              <a:tabLst>
                <a:tab pos="22860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maks.1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setelah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batas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akhir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penyampaian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bersangkutan;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endParaRPr sz="1000">
              <a:latin typeface="Segoe UI"/>
              <a:cs typeface="Segoe UI"/>
            </a:endParaRPr>
          </a:p>
          <a:p>
            <a:pPr marL="227965" indent="-215900">
              <a:lnSpc>
                <a:spcPts val="1105"/>
              </a:lnSpc>
              <a:buAutoNum type="alphaLcPeriod"/>
              <a:tabLst>
                <a:tab pos="22860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maks.14</a:t>
            </a:r>
            <a:r>
              <a:rPr dirty="0" sz="1000" spc="3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hari</a:t>
            </a:r>
            <a:r>
              <a:rPr dirty="0" sz="1000" spc="3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1000" spc="3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r>
              <a:rPr dirty="0" sz="1000" spc="3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menetapkan</a:t>
            </a:r>
            <a:r>
              <a:rPr dirty="0" sz="1000" spc="3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endParaRPr sz="1000">
              <a:latin typeface="Segoe UI"/>
              <a:cs typeface="Segoe UI"/>
            </a:endParaRPr>
          </a:p>
          <a:p>
            <a:pPr marL="227965">
              <a:lnSpc>
                <a:spcPct val="100000"/>
              </a:lnSpc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endParaRPr sz="1000">
              <a:latin typeface="Segoe UI"/>
              <a:cs typeface="Segoe UI"/>
            </a:endParaRPr>
          </a:p>
          <a:p>
            <a:pPr marL="28575">
              <a:lnSpc>
                <a:spcPct val="100000"/>
              </a:lnSpc>
              <a:spcBef>
                <a:spcPts val="409"/>
              </a:spcBef>
            </a:pPr>
            <a:r>
              <a:rPr dirty="0" sz="1000" spc="-5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:</a:t>
            </a:r>
            <a:endParaRPr sz="1000">
              <a:latin typeface="Segoe UI"/>
              <a:cs typeface="Segoe UI"/>
            </a:endParaRPr>
          </a:p>
          <a:p>
            <a:pPr algn="just" marL="244475" marR="6350" indent="-215900">
              <a:lnSpc>
                <a:spcPct val="96000"/>
              </a:lnSpc>
              <a:spcBef>
                <a:spcPts val="45"/>
              </a:spcBef>
              <a:buAutoNum type="alphaLcPeriod"/>
              <a:tabLst>
                <a:tab pos="24511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disebabkan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oleh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penurunan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serta </a:t>
            </a:r>
            <a:r>
              <a:rPr dirty="0" sz="1000" spc="-120">
                <a:solidFill>
                  <a:srgbClr val="3F3F3F"/>
                </a:solidFill>
                <a:latin typeface="Segoe UI"/>
                <a:cs typeface="Segoe UI"/>
              </a:rPr>
              <a:t>3P, </a:t>
            </a:r>
            <a:r>
              <a:rPr dirty="0" sz="1000" spc="-11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struktur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kepemilikan,</a:t>
            </a:r>
            <a:r>
              <a:rPr dirty="0" sz="10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kepengurusan:</a:t>
            </a:r>
            <a:endParaRPr sz="1000">
              <a:latin typeface="Segoe UI"/>
              <a:cs typeface="Segoe UI"/>
            </a:endParaRPr>
          </a:p>
          <a:p>
            <a:pPr algn="just" lvl="1" marL="460375" indent="-215900">
              <a:lnSpc>
                <a:spcPct val="100000"/>
              </a:lnSpc>
              <a:buAutoNum type="arabicParenR"/>
              <a:tabLst>
                <a:tab pos="46037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maks.1</a:t>
            </a:r>
            <a:r>
              <a:rPr dirty="0" sz="1000" spc="6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6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setelah</a:t>
            </a:r>
            <a:r>
              <a:rPr dirty="0" sz="1000" spc="6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akhir</a:t>
            </a:r>
            <a:r>
              <a:rPr dirty="0" sz="1000" spc="6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6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64469" y="5768702"/>
            <a:ext cx="26822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2)</a:t>
            </a:r>
            <a:r>
              <a:rPr dirty="0" sz="1000" spc="5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maks.14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hari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OJK menetapkan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pelampa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80051" y="5616302"/>
            <a:ext cx="266890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bersangkutan;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endParaRPr sz="1000">
              <a:latin typeface="Segoe UI"/>
              <a:cs typeface="Segoe UI"/>
            </a:endParaRPr>
          </a:p>
          <a:p>
            <a:pPr marL="2451735">
              <a:lnSpc>
                <a:spcPct val="100000"/>
              </a:lnSpc>
            </a:pP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948886" y="5921102"/>
            <a:ext cx="3099435" cy="471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3865">
              <a:lnSpc>
                <a:spcPts val="115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endParaRPr sz="1000">
              <a:latin typeface="Segoe UI"/>
              <a:cs typeface="Segoe UI"/>
            </a:endParaRPr>
          </a:p>
          <a:p>
            <a:pPr marL="12700">
              <a:lnSpc>
                <a:spcPts val="1150"/>
              </a:lnSpc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b.</a:t>
            </a:r>
            <a:r>
              <a:rPr dirty="0" sz="1000" spc="6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disebabkan</a:t>
            </a:r>
            <a:r>
              <a:rPr dirty="0" sz="10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oleh</a:t>
            </a:r>
            <a:r>
              <a:rPr dirty="0" sz="10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0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ketentuan:</a:t>
            </a:r>
            <a:r>
              <a:rPr dirty="0" sz="10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maks.3</a:t>
            </a:r>
            <a:endParaRPr sz="1000">
              <a:latin typeface="Segoe UI"/>
              <a:cs typeface="Segoe UI"/>
            </a:endParaRPr>
          </a:p>
          <a:p>
            <a:pPr marL="227965">
              <a:lnSpc>
                <a:spcPct val="100000"/>
              </a:lnSpc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berlakunya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0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77044" y="4873983"/>
            <a:ext cx="164465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2</a:t>
            </a:r>
            <a:endParaRPr sz="19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2625751" y="1827255"/>
            <a:ext cx="7201534" cy="4602480"/>
            <a:chOff x="2625751" y="1827255"/>
            <a:chExt cx="7201534" cy="4602480"/>
          </a:xfrm>
        </p:grpSpPr>
        <p:sp>
          <p:nvSpPr>
            <p:cNvPr id="5" name="object 5"/>
            <p:cNvSpPr/>
            <p:nvPr/>
          </p:nvSpPr>
          <p:spPr>
            <a:xfrm>
              <a:off x="2631149" y="1832653"/>
              <a:ext cx="7190740" cy="4591685"/>
            </a:xfrm>
            <a:custGeom>
              <a:avLst/>
              <a:gdLst/>
              <a:ahLst/>
              <a:cxnLst/>
              <a:rect l="l" t="t" r="r" b="b"/>
              <a:pathLst>
                <a:path w="7190740" h="4591685">
                  <a:moveTo>
                    <a:pt x="7190319" y="0"/>
                  </a:moveTo>
                  <a:lnTo>
                    <a:pt x="0" y="0"/>
                  </a:lnTo>
                  <a:lnTo>
                    <a:pt x="0" y="4591610"/>
                  </a:lnTo>
                  <a:lnTo>
                    <a:pt x="7190319" y="4591610"/>
                  </a:lnTo>
                  <a:lnTo>
                    <a:pt x="71903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631149" y="1832653"/>
              <a:ext cx="7190740" cy="4591685"/>
            </a:xfrm>
            <a:custGeom>
              <a:avLst/>
              <a:gdLst/>
              <a:ahLst/>
              <a:cxnLst/>
              <a:rect l="l" t="t" r="r" b="b"/>
              <a:pathLst>
                <a:path w="7190740" h="4591685">
                  <a:moveTo>
                    <a:pt x="0" y="0"/>
                  </a:moveTo>
                  <a:lnTo>
                    <a:pt x="7190318" y="0"/>
                  </a:lnTo>
                  <a:lnTo>
                    <a:pt x="7190318" y="4591609"/>
                  </a:lnTo>
                  <a:lnTo>
                    <a:pt x="0" y="4591609"/>
                  </a:lnTo>
                  <a:lnTo>
                    <a:pt x="0" y="0"/>
                  </a:lnTo>
                  <a:close/>
                </a:path>
              </a:pathLst>
            </a:custGeom>
            <a:ln w="10274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546999" y="3068174"/>
            <a:ext cx="321500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Pelampauan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disebabkan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oleh:</a:t>
            </a:r>
            <a:endParaRPr sz="1000">
              <a:latin typeface="Segoe UI"/>
              <a:cs typeface="Segoe UI"/>
            </a:endParaRPr>
          </a:p>
          <a:p>
            <a:pPr marL="227965" marR="5080" indent="-215900">
              <a:lnSpc>
                <a:spcPct val="100000"/>
              </a:lnSpc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a.</a:t>
            </a:r>
            <a:r>
              <a:rPr dirty="0" sz="1000" spc="1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penurunan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modal: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maks. </a:t>
            </a:r>
            <a:r>
              <a:rPr dirty="0" sz="1000" b="1">
                <a:solidFill>
                  <a:srgbClr val="294C69"/>
                </a:solidFill>
                <a:latin typeface="Segoe UI"/>
                <a:cs typeface="Segoe UI"/>
              </a:rPr>
              <a:t>9</a:t>
            </a:r>
            <a:r>
              <a:rPr dirty="0" sz="1000" spc="-2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bulan</a:t>
            </a:r>
            <a:r>
              <a:rPr dirty="0" sz="1000" spc="-3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rencana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tindak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disampaikan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46999" y="3513182"/>
            <a:ext cx="321437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5940" algn="l"/>
                <a:tab pos="1283335" algn="l"/>
                <a:tab pos="1869439" algn="l"/>
                <a:tab pos="270954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b.</a:t>
            </a:r>
            <a:r>
              <a:rPr dirty="0" sz="1000" spc="6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65">
                <a:solidFill>
                  <a:srgbClr val="3F3F3F"/>
                </a:solidFill>
                <a:latin typeface="Segoe UI"/>
                <a:cs typeface="Segoe UI"/>
              </a:rPr>
              <a:t>3P,	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	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struktur	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kepemilikan,	dan/atau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62582" y="3665582"/>
            <a:ext cx="29991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000" spc="50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kepengurusan:</a:t>
            </a:r>
            <a:r>
              <a:rPr dirty="0" sz="1000" spc="5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maks.</a:t>
            </a:r>
            <a:r>
              <a:rPr dirty="0" sz="1000" spc="52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12</a:t>
            </a:r>
            <a:r>
              <a:rPr dirty="0" sz="1000" spc="50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bulan</a:t>
            </a:r>
            <a:r>
              <a:rPr dirty="0" sz="1000" spc="509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endParaRPr sz="1000">
              <a:latin typeface="Segoe UI"/>
              <a:cs typeface="Segoe U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347425" y="1868775"/>
            <a:ext cx="1057275" cy="815975"/>
            <a:chOff x="1347425" y="1868775"/>
            <a:chExt cx="1057275" cy="815975"/>
          </a:xfrm>
        </p:grpSpPr>
        <p:sp>
          <p:nvSpPr>
            <p:cNvPr id="11" name="object 11"/>
            <p:cNvSpPr/>
            <p:nvPr/>
          </p:nvSpPr>
          <p:spPr>
            <a:xfrm>
              <a:off x="1347425" y="1868775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399"/>
                  </a:lnTo>
                  <a:lnTo>
                    <a:pt x="0" y="66146"/>
                  </a:lnTo>
                  <a:lnTo>
                    <a:pt x="0" y="749584"/>
                  </a:lnTo>
                  <a:lnTo>
                    <a:pt x="5192" y="775332"/>
                  </a:lnTo>
                  <a:lnTo>
                    <a:pt x="19351" y="796358"/>
                  </a:lnTo>
                  <a:lnTo>
                    <a:pt x="40353" y="810534"/>
                  </a:lnTo>
                  <a:lnTo>
                    <a:pt x="66071" y="815732"/>
                  </a:lnTo>
                  <a:lnTo>
                    <a:pt x="991061" y="815732"/>
                  </a:lnTo>
                  <a:lnTo>
                    <a:pt x="1016779" y="810534"/>
                  </a:lnTo>
                  <a:lnTo>
                    <a:pt x="1037780" y="796358"/>
                  </a:lnTo>
                  <a:lnTo>
                    <a:pt x="1051940" y="775332"/>
                  </a:lnTo>
                  <a:lnTo>
                    <a:pt x="1057132" y="749584"/>
                  </a:lnTo>
                  <a:lnTo>
                    <a:pt x="1057132" y="66146"/>
                  </a:lnTo>
                  <a:lnTo>
                    <a:pt x="1051940" y="40399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385516" y="2062125"/>
              <a:ext cx="605790" cy="473075"/>
            </a:xfrm>
            <a:custGeom>
              <a:avLst/>
              <a:gdLst/>
              <a:ahLst/>
              <a:cxnLst/>
              <a:rect l="l" t="t" r="r" b="b"/>
              <a:pathLst>
                <a:path w="605789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605789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1396889" y="1851500"/>
            <a:ext cx="964565" cy="83058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ctr" marL="12700" marR="5080" indent="-2540">
              <a:lnSpc>
                <a:spcPct val="95000"/>
              </a:lnSpc>
              <a:spcBef>
                <a:spcPts val="165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83973" y="2757929"/>
          <a:ext cx="2220595" cy="3488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6680"/>
                <a:gridCol w="1057275"/>
              </a:tblGrid>
              <a:tr h="858185">
                <a:tc>
                  <a:txBody>
                    <a:bodyPr/>
                    <a:lstStyle/>
                    <a:p>
                      <a:pPr algn="ctr" marL="112395" marR="107314" indent="635">
                        <a:lnSpc>
                          <a:spcPct val="103600"/>
                        </a:lnSpc>
                        <a:spcBef>
                          <a:spcPts val="475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Dasar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er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hi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g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0325">
                    <a:lnB w="84904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8490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3040" marR="187960">
                        <a:lnSpc>
                          <a:spcPct val="101800"/>
                        </a:lnSpc>
                        <a:spcBef>
                          <a:spcPts val="500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Tertentu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3500">
                    <a:lnB w="84904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94895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5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5250">
                    <a:lnT w="84904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84904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96520" indent="-635">
                        <a:lnSpc>
                          <a:spcPct val="95000"/>
                        </a:lnSpc>
                        <a:spcBef>
                          <a:spcPts val="384"/>
                        </a:spcBef>
                      </a:pPr>
                      <a:r>
                        <a:rPr dirty="0" sz="1100" spc="-1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enya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Koreksi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Laporan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48894">
                    <a:lnT w="84904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85612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1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01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360" marR="173355" indent="-35560">
                        <a:lnSpc>
                          <a:spcPct val="1073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12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4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0" marR="10922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175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 marR="173355" indent="-65405">
                        <a:lnSpc>
                          <a:spcPct val="1055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54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3029188" y="4296519"/>
            <a:ext cx="2990215" cy="91566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 marR="5080">
              <a:lnSpc>
                <a:spcPct val="97300"/>
              </a:lnSpc>
              <a:spcBef>
                <a:spcPts val="130"/>
              </a:spcBef>
            </a:pP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Pelampauan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 BMPK/BMPD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atas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tidak 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memiliki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jatuh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tempo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berupa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tabungan</a:t>
            </a:r>
            <a:r>
              <a:rPr dirty="0" sz="1000" spc="2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pada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lain:</a:t>
            </a:r>
            <a:endParaRPr sz="1000">
              <a:latin typeface="Segoe UI"/>
              <a:cs typeface="Segoe UI"/>
            </a:endParaRPr>
          </a:p>
          <a:p>
            <a:pPr algn="just" marL="12700" marR="5080">
              <a:lnSpc>
                <a:spcPts val="1080"/>
              </a:lnSpc>
              <a:spcBef>
                <a:spcPts val="16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1</a:t>
            </a:r>
            <a:r>
              <a:rPr dirty="0" sz="10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tindak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disampaikan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33167" y="4288767"/>
            <a:ext cx="164465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3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40932" y="5254555"/>
            <a:ext cx="3530600" cy="673100"/>
          </a:xfrm>
          <a:prstGeom prst="rect">
            <a:avLst/>
          </a:prstGeom>
          <a:solidFill>
            <a:srgbClr val="FFE8C9"/>
          </a:solidFill>
        </p:spPr>
        <p:txBody>
          <a:bodyPr wrap="square" lIns="0" tIns="34290" rIns="0" bIns="0" rtlCol="0" vert="horz">
            <a:spAutoFit/>
          </a:bodyPr>
          <a:lstStyle/>
          <a:p>
            <a:pPr algn="just" marL="73660" marR="65405">
              <a:lnSpc>
                <a:spcPct val="97300"/>
              </a:lnSpc>
              <a:spcBef>
                <a:spcPts val="270"/>
              </a:spcBef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target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penyelesaian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tindak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dinilai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tidak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dapat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dicapai,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berdasarkan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persetujuan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dapat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menetapkan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target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waktu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penyelesaian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yang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berbeda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target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telah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diatur</a:t>
            </a:r>
            <a:endParaRPr sz="1000">
              <a:latin typeface="Segoe UI"/>
              <a:cs typeface="Segoe U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802966" y="1680965"/>
            <a:ext cx="3638550" cy="4211320"/>
            <a:chOff x="2802966" y="1680965"/>
            <a:chExt cx="3638550" cy="4211320"/>
          </a:xfrm>
        </p:grpSpPr>
        <p:sp>
          <p:nvSpPr>
            <p:cNvPr id="20" name="object 20"/>
            <p:cNvSpPr/>
            <p:nvPr/>
          </p:nvSpPr>
          <p:spPr>
            <a:xfrm>
              <a:off x="3210330" y="2305392"/>
              <a:ext cx="2556510" cy="293370"/>
            </a:xfrm>
            <a:custGeom>
              <a:avLst/>
              <a:gdLst/>
              <a:ahLst/>
              <a:cxnLst/>
              <a:rect l="l" t="t" r="r" b="b"/>
              <a:pathLst>
                <a:path w="2556510" h="293369">
                  <a:moveTo>
                    <a:pt x="2507509" y="0"/>
                  </a:moveTo>
                  <a:lnTo>
                    <a:pt x="48812" y="0"/>
                  </a:lnTo>
                  <a:lnTo>
                    <a:pt x="29812" y="3840"/>
                  </a:lnTo>
                  <a:lnTo>
                    <a:pt x="14296" y="14312"/>
                  </a:lnTo>
                  <a:lnTo>
                    <a:pt x="3835" y="29845"/>
                  </a:lnTo>
                  <a:lnTo>
                    <a:pt x="0" y="48867"/>
                  </a:lnTo>
                  <a:lnTo>
                    <a:pt x="0" y="244336"/>
                  </a:lnTo>
                  <a:lnTo>
                    <a:pt x="3835" y="263358"/>
                  </a:lnTo>
                  <a:lnTo>
                    <a:pt x="14296" y="278891"/>
                  </a:lnTo>
                  <a:lnTo>
                    <a:pt x="29812" y="289364"/>
                  </a:lnTo>
                  <a:lnTo>
                    <a:pt x="48812" y="293204"/>
                  </a:lnTo>
                  <a:lnTo>
                    <a:pt x="2507509" y="293204"/>
                  </a:lnTo>
                  <a:lnTo>
                    <a:pt x="2526509" y="289364"/>
                  </a:lnTo>
                  <a:lnTo>
                    <a:pt x="2542024" y="278891"/>
                  </a:lnTo>
                  <a:lnTo>
                    <a:pt x="2552485" y="263358"/>
                  </a:lnTo>
                  <a:lnTo>
                    <a:pt x="2556320" y="244336"/>
                  </a:lnTo>
                  <a:lnTo>
                    <a:pt x="2556320" y="48867"/>
                  </a:lnTo>
                  <a:lnTo>
                    <a:pt x="2552485" y="29845"/>
                  </a:lnTo>
                  <a:lnTo>
                    <a:pt x="2542024" y="14312"/>
                  </a:lnTo>
                  <a:lnTo>
                    <a:pt x="2526509" y="3840"/>
                  </a:lnTo>
                  <a:lnTo>
                    <a:pt x="2507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159874" y="2575896"/>
              <a:ext cx="0" cy="3308350"/>
            </a:xfrm>
            <a:custGeom>
              <a:avLst/>
              <a:gdLst/>
              <a:ahLst/>
              <a:cxnLst/>
              <a:rect l="l" t="t" r="r" b="b"/>
              <a:pathLst>
                <a:path w="0" h="3308350">
                  <a:moveTo>
                    <a:pt x="0" y="0"/>
                  </a:moveTo>
                  <a:lnTo>
                    <a:pt x="0" y="3308083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802966" y="1680965"/>
              <a:ext cx="3638550" cy="274320"/>
            </a:xfrm>
            <a:custGeom>
              <a:avLst/>
              <a:gdLst/>
              <a:ahLst/>
              <a:cxnLst/>
              <a:rect l="l" t="t" r="r" b="b"/>
              <a:pathLst>
                <a:path w="3638550" h="274319">
                  <a:moveTo>
                    <a:pt x="3592624" y="0"/>
                  </a:moveTo>
                  <a:lnTo>
                    <a:pt x="45613" y="0"/>
                  </a:lnTo>
                  <a:lnTo>
                    <a:pt x="27858" y="3588"/>
                  </a:lnTo>
                  <a:lnTo>
                    <a:pt x="13359" y="13375"/>
                  </a:lnTo>
                  <a:lnTo>
                    <a:pt x="3584" y="27890"/>
                  </a:lnTo>
                  <a:lnTo>
                    <a:pt x="0" y="45665"/>
                  </a:lnTo>
                  <a:lnTo>
                    <a:pt x="0" y="228311"/>
                  </a:lnTo>
                  <a:lnTo>
                    <a:pt x="3584" y="246087"/>
                  </a:lnTo>
                  <a:lnTo>
                    <a:pt x="13359" y="260602"/>
                  </a:lnTo>
                  <a:lnTo>
                    <a:pt x="27858" y="270389"/>
                  </a:lnTo>
                  <a:lnTo>
                    <a:pt x="45613" y="273978"/>
                  </a:lnTo>
                  <a:lnTo>
                    <a:pt x="3592624" y="273978"/>
                  </a:lnTo>
                  <a:lnTo>
                    <a:pt x="3610378" y="270389"/>
                  </a:lnTo>
                  <a:lnTo>
                    <a:pt x="3624877" y="260602"/>
                  </a:lnTo>
                  <a:lnTo>
                    <a:pt x="3634652" y="246087"/>
                  </a:lnTo>
                  <a:lnTo>
                    <a:pt x="3638237" y="228311"/>
                  </a:lnTo>
                  <a:lnTo>
                    <a:pt x="3638237" y="45665"/>
                  </a:lnTo>
                  <a:lnTo>
                    <a:pt x="3634652" y="27890"/>
                  </a:lnTo>
                  <a:lnTo>
                    <a:pt x="3624877" y="13375"/>
                  </a:lnTo>
                  <a:lnTo>
                    <a:pt x="3610378" y="3588"/>
                  </a:lnTo>
                  <a:lnTo>
                    <a:pt x="35926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2945370" y="1707199"/>
            <a:ext cx="335343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Target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Waktu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Penyelesaian Rencana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Tindak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45451" y="1966926"/>
            <a:ext cx="6990715" cy="374015"/>
          </a:xfrm>
          <a:custGeom>
            <a:avLst/>
            <a:gdLst/>
            <a:ahLst/>
            <a:cxnLst/>
            <a:rect l="l" t="t" r="r" b="b"/>
            <a:pathLst>
              <a:path w="6990715" h="374014">
                <a:moveTo>
                  <a:pt x="6990300" y="0"/>
                </a:moveTo>
                <a:lnTo>
                  <a:pt x="0" y="0"/>
                </a:lnTo>
                <a:lnTo>
                  <a:pt x="0" y="373606"/>
                </a:lnTo>
                <a:lnTo>
                  <a:pt x="6990300" y="373606"/>
                </a:lnTo>
                <a:lnTo>
                  <a:pt x="6990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806665" y="1980038"/>
            <a:ext cx="686879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wajib</a:t>
            </a:r>
            <a:r>
              <a:rPr dirty="0" sz="10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melaksanakan</a:t>
            </a:r>
            <a:r>
              <a:rPr dirty="0" sz="10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10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memuat</a:t>
            </a:r>
            <a:r>
              <a:rPr dirty="0" sz="1000" spc="1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paling</a:t>
            </a:r>
            <a:r>
              <a:rPr dirty="0" sz="10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sedikit</a:t>
            </a:r>
            <a:r>
              <a:rPr dirty="0" sz="1000" spc="1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langkah</a:t>
            </a:r>
            <a:r>
              <a:rPr dirty="0" sz="10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0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penyelesaian</a:t>
            </a:r>
            <a:r>
              <a:rPr dirty="0" sz="10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10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pelampauan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BMPK/BMPD,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serta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target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penyelesaian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46999" y="2316884"/>
            <a:ext cx="2723515" cy="58801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628015">
              <a:lnSpc>
                <a:spcPct val="100000"/>
              </a:lnSpc>
              <a:spcBef>
                <a:spcPts val="365"/>
              </a:spcBef>
            </a:pP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 spc="-5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gg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ara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:</a:t>
            </a:r>
            <a:endParaRPr sz="10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b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61623" y="2551407"/>
            <a:ext cx="164465" cy="806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1</a:t>
            </a:r>
            <a:endParaRPr sz="19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2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22116" y="2302864"/>
            <a:ext cx="2996565" cy="183388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422275">
              <a:lnSpc>
                <a:spcPct val="100000"/>
              </a:lnSpc>
              <a:spcBef>
                <a:spcPts val="425"/>
              </a:spcBef>
            </a:pP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POJK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BMPD</a:t>
            </a:r>
            <a:endParaRPr sz="1300">
              <a:latin typeface="Segoe UI"/>
              <a:cs typeface="Segoe UI"/>
            </a:endParaRPr>
          </a:p>
          <a:p>
            <a:pPr algn="just" marL="12700">
              <a:lnSpc>
                <a:spcPct val="100000"/>
              </a:lnSpc>
              <a:spcBef>
                <a:spcPts val="254"/>
              </a:spcBef>
            </a:pPr>
            <a:r>
              <a:rPr dirty="0" sz="1000" spc="-5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gg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ara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:</a:t>
            </a:r>
            <a:endParaRPr sz="1000">
              <a:latin typeface="Segoe UI"/>
              <a:cs typeface="Segoe UI"/>
            </a:endParaRPr>
          </a:p>
          <a:p>
            <a:pPr algn="just" marL="12700" marR="85725">
              <a:lnSpc>
                <a:spcPts val="1220"/>
              </a:lnSpc>
              <a:spcBef>
                <a:spcPts val="2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3</a:t>
            </a:r>
            <a:r>
              <a:rPr dirty="0" sz="10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tindak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disampaikan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endParaRPr sz="1000">
              <a:latin typeface="Segoe UI"/>
              <a:cs typeface="Segoe UI"/>
            </a:endParaRPr>
          </a:p>
          <a:p>
            <a:pPr algn="just" marL="12700">
              <a:lnSpc>
                <a:spcPct val="100000"/>
              </a:lnSpc>
              <a:spcBef>
                <a:spcPts val="225"/>
              </a:spcBef>
            </a:pP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Pelampauan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disebabkan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oleh:</a:t>
            </a:r>
            <a:endParaRPr sz="1000">
              <a:latin typeface="Segoe UI"/>
              <a:cs typeface="Segoe UI"/>
            </a:endParaRPr>
          </a:p>
          <a:p>
            <a:pPr algn="just" marL="227965" marR="5080" indent="-215900">
              <a:lnSpc>
                <a:spcPct val="97300"/>
              </a:lnSpc>
              <a:spcBef>
                <a:spcPts val="35"/>
              </a:spcBef>
              <a:buAutoNum type="alphaLcPeriod"/>
              <a:tabLst>
                <a:tab pos="228600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penurunan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modal,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65">
                <a:solidFill>
                  <a:srgbClr val="3F3F3F"/>
                </a:solidFill>
                <a:latin typeface="Segoe UI"/>
                <a:cs typeface="Segoe UI"/>
              </a:rPr>
              <a:t>3P,</a:t>
            </a:r>
            <a:r>
              <a:rPr dirty="0" sz="1000" spc="-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struktur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kepemilikan,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kepengurusan: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 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6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 sejak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tindak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disampaikan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endParaRPr sz="1000">
              <a:latin typeface="Segoe UI"/>
              <a:cs typeface="Segoe UI"/>
            </a:endParaRPr>
          </a:p>
          <a:p>
            <a:pPr marL="227965" indent="-215900">
              <a:lnSpc>
                <a:spcPts val="1105"/>
              </a:lnSpc>
              <a:buAutoNum type="alphaLcPeriod"/>
              <a:tabLst>
                <a:tab pos="228600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</a:t>
            </a:r>
            <a:r>
              <a:rPr dirty="0" sz="1000" spc="6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ketentuan:</a:t>
            </a:r>
            <a:r>
              <a:rPr dirty="0" sz="1000" spc="6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</a:t>
            </a:r>
            <a:r>
              <a:rPr dirty="0" sz="1000" spc="6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12</a:t>
            </a:r>
            <a:r>
              <a:rPr dirty="0" sz="1000" spc="6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6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endParaRPr sz="1000">
              <a:latin typeface="Segoe UI"/>
              <a:cs typeface="Segoe UI"/>
            </a:endParaRPr>
          </a:p>
          <a:p>
            <a:pPr marL="227965">
              <a:lnSpc>
                <a:spcPct val="100000"/>
              </a:lnSpc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disampaikan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33167" y="2551407"/>
            <a:ext cx="168910" cy="78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1</a:t>
            </a:r>
            <a:endParaRPr sz="1900">
              <a:latin typeface="Segoe UI"/>
              <a:cs typeface="Segoe UI"/>
            </a:endParaRPr>
          </a:p>
          <a:p>
            <a:pPr marL="16510">
              <a:lnSpc>
                <a:spcPct val="100000"/>
              </a:lnSpc>
              <a:spcBef>
                <a:spcPts val="144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2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46998" y="3805790"/>
            <a:ext cx="3215005" cy="1113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27965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disampaikan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endParaRPr sz="1000">
              <a:latin typeface="Segoe UI"/>
              <a:cs typeface="Segoe UI"/>
            </a:endParaRPr>
          </a:p>
          <a:p>
            <a:pPr algn="just" marL="227965" marR="5080" indent="-215900">
              <a:lnSpc>
                <a:spcPct val="100000"/>
              </a:lnSpc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c.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perubahan ketentuan: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maks. 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18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bulan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tindak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disampaikan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endParaRPr sz="1000">
              <a:latin typeface="Segoe UI"/>
              <a:cs typeface="Segoe UI"/>
            </a:endParaRPr>
          </a:p>
          <a:p>
            <a:pPr algn="just" marL="12700" marR="5080">
              <a:lnSpc>
                <a:spcPct val="101000"/>
              </a:lnSpc>
              <a:spcBef>
                <a:spcPts val="250"/>
              </a:spcBef>
            </a:pP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Pelanggaran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Pelampauan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BMPK/BMPD atas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2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memiliki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jatuh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tempo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berupa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tabungan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lain:</a:t>
            </a:r>
            <a:endParaRPr sz="1000">
              <a:latin typeface="Segoe UI"/>
              <a:cs typeface="Segoe UI"/>
            </a:endParaRPr>
          </a:p>
          <a:p>
            <a:pPr algn="just" marL="12700">
              <a:lnSpc>
                <a:spcPts val="1080"/>
              </a:lnSpc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b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61623" y="4307055"/>
            <a:ext cx="164465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3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09779" y="6019615"/>
            <a:ext cx="7060565" cy="374015"/>
          </a:xfrm>
          <a:prstGeom prst="rect">
            <a:avLst/>
          </a:prstGeom>
          <a:solidFill>
            <a:srgbClr val="EBF3F8"/>
          </a:solidFill>
        </p:spPr>
        <p:txBody>
          <a:bodyPr wrap="square" lIns="0" tIns="29845" rIns="0" bIns="0" rtlCol="0" vert="horz">
            <a:spAutoFit/>
          </a:bodyPr>
          <a:lstStyle/>
          <a:p>
            <a:pPr marL="73660" marR="66675">
              <a:lnSpc>
                <a:spcPct val="100000"/>
              </a:lnSpc>
              <a:spcBef>
                <a:spcPts val="235"/>
              </a:spcBef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jangka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10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s.d.</a:t>
            </a:r>
            <a:r>
              <a:rPr dirty="0" sz="10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jatuh</a:t>
            </a:r>
            <a:r>
              <a:rPr dirty="0" sz="10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tempo</a:t>
            </a:r>
            <a:r>
              <a:rPr dirty="0" sz="10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lebih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pendek</a:t>
            </a:r>
            <a:r>
              <a:rPr dirty="0" sz="10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daripada</a:t>
            </a:r>
            <a:r>
              <a:rPr dirty="0" sz="10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target</a:t>
            </a:r>
            <a:r>
              <a:rPr dirty="0" sz="10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penyelesaian,</a:t>
            </a:r>
            <a:r>
              <a:rPr dirty="0" sz="10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target </a:t>
            </a:r>
            <a:r>
              <a:rPr dirty="0" sz="1000" spc="-25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penyelesaian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paling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lama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s.d.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penyediaan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jatuh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tempo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09779" y="5250045"/>
            <a:ext cx="3368040" cy="673100"/>
          </a:xfrm>
          <a:prstGeom prst="rect">
            <a:avLst/>
          </a:prstGeom>
          <a:solidFill>
            <a:srgbClr val="FAFECA"/>
          </a:solidFill>
        </p:spPr>
        <p:txBody>
          <a:bodyPr wrap="square" lIns="0" tIns="32384" rIns="0" bIns="0" rtlCol="0" vert="horz">
            <a:spAutoFit/>
          </a:bodyPr>
          <a:lstStyle/>
          <a:p>
            <a:pPr algn="just" marL="73660" marR="64769">
              <a:lnSpc>
                <a:spcPct val="97300"/>
              </a:lnSpc>
              <a:spcBef>
                <a:spcPts val="254"/>
              </a:spcBef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berdasarkan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penilaian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langkah-langkah dan/atau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target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penyelesaian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mungkin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dicapai,</a:t>
            </a:r>
            <a:r>
              <a:rPr dirty="0" sz="1000" spc="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dapat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meminta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melakukan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penyesuaian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tindak</a:t>
            </a:r>
            <a:endParaRPr sz="1000">
              <a:latin typeface="Segoe UI"/>
              <a:cs typeface="Segoe U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36454" y="1761266"/>
            <a:ext cx="337972" cy="338358"/>
          </a:xfrm>
          <a:prstGeom prst="rect">
            <a:avLst/>
          </a:prstGeom>
        </p:spPr>
      </p:pic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1347425" y="1868775"/>
            <a:ext cx="1057275" cy="815975"/>
            <a:chOff x="1347425" y="1868775"/>
            <a:chExt cx="1057275" cy="815975"/>
          </a:xfrm>
        </p:grpSpPr>
        <p:sp>
          <p:nvSpPr>
            <p:cNvPr id="5" name="object 5"/>
            <p:cNvSpPr/>
            <p:nvPr/>
          </p:nvSpPr>
          <p:spPr>
            <a:xfrm>
              <a:off x="1347425" y="1868775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399"/>
                  </a:lnTo>
                  <a:lnTo>
                    <a:pt x="0" y="66146"/>
                  </a:lnTo>
                  <a:lnTo>
                    <a:pt x="0" y="749584"/>
                  </a:lnTo>
                  <a:lnTo>
                    <a:pt x="5192" y="775332"/>
                  </a:lnTo>
                  <a:lnTo>
                    <a:pt x="19351" y="796358"/>
                  </a:lnTo>
                  <a:lnTo>
                    <a:pt x="40353" y="810534"/>
                  </a:lnTo>
                  <a:lnTo>
                    <a:pt x="66071" y="815732"/>
                  </a:lnTo>
                  <a:lnTo>
                    <a:pt x="991061" y="815732"/>
                  </a:lnTo>
                  <a:lnTo>
                    <a:pt x="1016779" y="810534"/>
                  </a:lnTo>
                  <a:lnTo>
                    <a:pt x="1037780" y="796358"/>
                  </a:lnTo>
                  <a:lnTo>
                    <a:pt x="1051940" y="775332"/>
                  </a:lnTo>
                  <a:lnTo>
                    <a:pt x="1057132" y="749584"/>
                  </a:lnTo>
                  <a:lnTo>
                    <a:pt x="1057132" y="66146"/>
                  </a:lnTo>
                  <a:lnTo>
                    <a:pt x="1051940" y="40399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85516" y="2062125"/>
              <a:ext cx="605790" cy="473075"/>
            </a:xfrm>
            <a:custGeom>
              <a:avLst/>
              <a:gdLst/>
              <a:ahLst/>
              <a:cxnLst/>
              <a:rect l="l" t="t" r="r" b="b"/>
              <a:pathLst>
                <a:path w="605789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605789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396889" y="1851500"/>
            <a:ext cx="964565" cy="83058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ctr" marL="12700" marR="5080" indent="-2540">
              <a:lnSpc>
                <a:spcPct val="95000"/>
              </a:lnSpc>
              <a:spcBef>
                <a:spcPts val="165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973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2705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15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973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334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2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7425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0" rIns="0" bIns="0" rtlCol="0" vert="horz">
            <a:spAutoFit/>
          </a:bodyPr>
          <a:lstStyle/>
          <a:p>
            <a:pPr algn="ctr" marL="193040" marR="187960">
              <a:lnSpc>
                <a:spcPct val="101800"/>
              </a:lnSpc>
              <a:spcBef>
                <a:spcPts val="5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ku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47425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" rIns="0" bIns="0" rtlCol="0" vert="horz">
            <a:spAutoFit/>
          </a:bodyPr>
          <a:lstStyle/>
          <a:p>
            <a:pPr algn="ctr" marL="107950" marR="96520" indent="-635">
              <a:lnSpc>
                <a:spcPct val="95000"/>
              </a:lnSpc>
              <a:spcBef>
                <a:spcPts val="50"/>
              </a:spcBef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Laporan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7425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7425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583282" y="4222960"/>
            <a:ext cx="7254240" cy="2134235"/>
            <a:chOff x="2583282" y="4222960"/>
            <a:chExt cx="7254240" cy="2134235"/>
          </a:xfrm>
        </p:grpSpPr>
        <p:sp>
          <p:nvSpPr>
            <p:cNvPr id="18" name="object 18"/>
            <p:cNvSpPr/>
            <p:nvPr/>
          </p:nvSpPr>
          <p:spPr>
            <a:xfrm>
              <a:off x="2588680" y="4228358"/>
              <a:ext cx="7243445" cy="2123440"/>
            </a:xfrm>
            <a:custGeom>
              <a:avLst/>
              <a:gdLst/>
              <a:ahLst/>
              <a:cxnLst/>
              <a:rect l="l" t="t" r="r" b="b"/>
              <a:pathLst>
                <a:path w="7243445" h="2123440">
                  <a:moveTo>
                    <a:pt x="7243272" y="0"/>
                  </a:moveTo>
                  <a:lnTo>
                    <a:pt x="0" y="0"/>
                  </a:lnTo>
                  <a:lnTo>
                    <a:pt x="0" y="2123135"/>
                  </a:lnTo>
                  <a:lnTo>
                    <a:pt x="7243272" y="2123135"/>
                  </a:lnTo>
                  <a:lnTo>
                    <a:pt x="72432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588680" y="4228358"/>
              <a:ext cx="7243445" cy="2123440"/>
            </a:xfrm>
            <a:custGeom>
              <a:avLst/>
              <a:gdLst/>
              <a:ahLst/>
              <a:cxnLst/>
              <a:rect l="l" t="t" r="r" b="b"/>
              <a:pathLst>
                <a:path w="7243445" h="2123440">
                  <a:moveTo>
                    <a:pt x="0" y="0"/>
                  </a:moveTo>
                  <a:lnTo>
                    <a:pt x="7243271" y="0"/>
                  </a:lnTo>
                  <a:lnTo>
                    <a:pt x="7243271" y="2123134"/>
                  </a:lnTo>
                  <a:lnTo>
                    <a:pt x="0" y="2123134"/>
                  </a:lnTo>
                  <a:lnTo>
                    <a:pt x="0" y="0"/>
                  </a:lnTo>
                  <a:close/>
                </a:path>
              </a:pathLst>
            </a:custGeom>
            <a:ln w="10276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6291915" y="4458062"/>
            <a:ext cx="3375025" cy="18059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 marR="5080">
              <a:lnSpc>
                <a:spcPct val="97300"/>
              </a:lnSpc>
              <a:spcBef>
                <a:spcPts val="13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Bagi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menyelesaikan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pelanggaran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pelampauan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2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2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sesuai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setelah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diberi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peringatan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2x</a:t>
            </a:r>
            <a:r>
              <a:rPr dirty="0" sz="1000" spc="-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dengan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tenggang</a:t>
            </a:r>
            <a:r>
              <a:rPr dirty="0" sz="1000" spc="-4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b="1">
                <a:solidFill>
                  <a:srgbClr val="294C69"/>
                </a:solidFill>
                <a:latin typeface="Segoe UI"/>
                <a:cs typeface="Segoe UI"/>
              </a:rPr>
              <a:t>1</a:t>
            </a:r>
            <a:r>
              <a:rPr dirty="0" sz="1000" spc="-3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minggu/peringatan</a:t>
            </a:r>
            <a:r>
              <a:rPr dirty="0" sz="1000" spc="-3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sanksi:</a:t>
            </a:r>
            <a:endParaRPr sz="1000">
              <a:latin typeface="Segoe UI"/>
              <a:cs typeface="Segoe UI"/>
            </a:endParaRPr>
          </a:p>
          <a:p>
            <a:pPr algn="just" marL="289560" marR="5715" indent="-277495">
              <a:lnSpc>
                <a:spcPct val="96000"/>
              </a:lnSpc>
              <a:spcBef>
                <a:spcPts val="50"/>
              </a:spcBef>
              <a:buAutoNum type="arabicPeriod"/>
              <a:tabLst>
                <a:tab pos="290195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penghentian sementara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sebagian kegiatan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operasional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pihak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utama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POJK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PKPU;</a:t>
            </a:r>
            <a:endParaRPr sz="1000">
              <a:latin typeface="Segoe UI"/>
              <a:cs typeface="Segoe UI"/>
            </a:endParaRPr>
          </a:p>
          <a:p>
            <a:pPr algn="just" marL="289560" marR="5080" indent="-277495">
              <a:lnSpc>
                <a:spcPct val="96000"/>
              </a:lnSpc>
              <a:spcBef>
                <a:spcPts val="50"/>
              </a:spcBef>
              <a:buAutoNum type="arabicPeriod"/>
              <a:tabLst>
                <a:tab pos="290195" algn="l"/>
              </a:tabLst>
            </a:pPr>
            <a:r>
              <a:rPr dirty="0" sz="1000" spc="-15" b="1">
                <a:solidFill>
                  <a:srgbClr val="FF0000"/>
                </a:solidFill>
                <a:latin typeface="Segoe UI"/>
                <a:cs typeface="Segoe UI"/>
              </a:rPr>
              <a:t>perintah</a:t>
            </a:r>
            <a:r>
              <a:rPr dirty="0" sz="1000" spc="-10" b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FF0000"/>
                </a:solidFill>
                <a:latin typeface="Segoe UI"/>
                <a:cs typeface="Segoe UI"/>
              </a:rPr>
              <a:t>tertulis</a:t>
            </a:r>
            <a:r>
              <a:rPr dirty="0" sz="1000" spc="-10" b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terhadap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Direksi,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Dewan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Komisaris,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pemegang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saham,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maupun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pihak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terafiliasi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lainnya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UU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OJK;</a:t>
            </a:r>
            <a:endParaRPr sz="1000">
              <a:latin typeface="Segoe UI"/>
              <a:cs typeface="Segoe UI"/>
            </a:endParaRPr>
          </a:p>
          <a:p>
            <a:pPr algn="just" marL="289560" indent="-277495">
              <a:lnSpc>
                <a:spcPts val="1105"/>
              </a:lnSpc>
              <a:buAutoNum type="arabicPeriod"/>
              <a:tabLst>
                <a:tab pos="29019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hal</a:t>
            </a:r>
            <a:r>
              <a:rPr dirty="0" sz="1000" spc="25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2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melaksanakan  perintah</a:t>
            </a:r>
            <a:r>
              <a:rPr dirty="0" sz="10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tertulis</a:t>
            </a:r>
            <a:r>
              <a:rPr dirty="0" sz="1000" spc="2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maka</a:t>
            </a:r>
            <a:endParaRPr sz="1000">
              <a:latin typeface="Segoe UI"/>
              <a:cs typeface="Segoe UI"/>
            </a:endParaRPr>
          </a:p>
          <a:p>
            <a:pPr algn="just" marL="289560">
              <a:lnSpc>
                <a:spcPct val="100000"/>
              </a:lnSpc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FF0000"/>
                </a:solidFill>
                <a:latin typeface="Segoe UI"/>
                <a:cs typeface="Segoe UI"/>
              </a:rPr>
              <a:t>sanksi</a:t>
            </a:r>
            <a:r>
              <a:rPr dirty="0" sz="1000" spc="-35" b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FF0000"/>
                </a:solidFill>
                <a:latin typeface="Segoe UI"/>
                <a:cs typeface="Segoe UI"/>
              </a:rPr>
              <a:t>pidana</a:t>
            </a:r>
            <a:r>
              <a:rPr dirty="0" sz="1000" spc="-35" b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UU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endParaRPr sz="1000">
              <a:latin typeface="Segoe UI"/>
              <a:cs typeface="Segoe U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882459" y="4035954"/>
            <a:ext cx="6983730" cy="2271395"/>
            <a:chOff x="2882459" y="4035954"/>
            <a:chExt cx="6983730" cy="2271395"/>
          </a:xfrm>
        </p:grpSpPr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27802" y="4141796"/>
              <a:ext cx="337972" cy="33835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141747" y="4437831"/>
              <a:ext cx="0" cy="1869439"/>
            </a:xfrm>
            <a:custGeom>
              <a:avLst/>
              <a:gdLst/>
              <a:ahLst/>
              <a:cxnLst/>
              <a:rect l="l" t="t" r="r" b="b"/>
              <a:pathLst>
                <a:path w="0" h="1869439">
                  <a:moveTo>
                    <a:pt x="0" y="0"/>
                  </a:moveTo>
                  <a:lnTo>
                    <a:pt x="0" y="1869358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882459" y="4035954"/>
              <a:ext cx="6518909" cy="340360"/>
            </a:xfrm>
            <a:custGeom>
              <a:avLst/>
              <a:gdLst/>
              <a:ahLst/>
              <a:cxnLst/>
              <a:rect l="l" t="t" r="r" b="b"/>
              <a:pathLst>
                <a:path w="6518909" h="340360">
                  <a:moveTo>
                    <a:pt x="6461939" y="0"/>
                  </a:moveTo>
                  <a:lnTo>
                    <a:pt x="56638" y="0"/>
                  </a:lnTo>
                  <a:lnTo>
                    <a:pt x="34592" y="4456"/>
                  </a:lnTo>
                  <a:lnTo>
                    <a:pt x="16589" y="16608"/>
                  </a:lnTo>
                  <a:lnTo>
                    <a:pt x="4450" y="34631"/>
                  </a:lnTo>
                  <a:lnTo>
                    <a:pt x="0" y="56702"/>
                  </a:lnTo>
                  <a:lnTo>
                    <a:pt x="0" y="283509"/>
                  </a:lnTo>
                  <a:lnTo>
                    <a:pt x="4450" y="305580"/>
                  </a:lnTo>
                  <a:lnTo>
                    <a:pt x="16589" y="323604"/>
                  </a:lnTo>
                  <a:lnTo>
                    <a:pt x="34592" y="335756"/>
                  </a:lnTo>
                  <a:lnTo>
                    <a:pt x="56638" y="340212"/>
                  </a:lnTo>
                  <a:lnTo>
                    <a:pt x="6461939" y="340212"/>
                  </a:lnTo>
                  <a:lnTo>
                    <a:pt x="6483985" y="335756"/>
                  </a:lnTo>
                  <a:lnTo>
                    <a:pt x="6501988" y="323604"/>
                  </a:lnTo>
                  <a:lnTo>
                    <a:pt x="6514126" y="305580"/>
                  </a:lnTo>
                  <a:lnTo>
                    <a:pt x="6518577" y="283509"/>
                  </a:lnTo>
                  <a:lnTo>
                    <a:pt x="6518577" y="56702"/>
                  </a:lnTo>
                  <a:lnTo>
                    <a:pt x="6514126" y="34631"/>
                  </a:lnTo>
                  <a:lnTo>
                    <a:pt x="6501988" y="16608"/>
                  </a:lnTo>
                  <a:lnTo>
                    <a:pt x="6483985" y="4456"/>
                  </a:lnTo>
                  <a:lnTo>
                    <a:pt x="64619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2960262" y="3999295"/>
            <a:ext cx="636333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190"/>
              </a:spcBef>
            </a:pP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Sanksi</a:t>
            </a:r>
            <a:r>
              <a:rPr dirty="0" sz="1300" spc="10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Melanggar</a:t>
            </a:r>
            <a:r>
              <a:rPr dirty="0" sz="1300" spc="114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Kewajiban</a:t>
            </a:r>
            <a:r>
              <a:rPr dirty="0" sz="1300" spc="11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Penyelesaian</a:t>
            </a:r>
            <a:r>
              <a:rPr dirty="0" sz="1300" spc="11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Pelanggaran</a:t>
            </a:r>
            <a:r>
              <a:rPr dirty="0" sz="1300" spc="10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dan/atau</a:t>
            </a:r>
            <a:r>
              <a:rPr dirty="0" sz="1300" spc="10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Pelampauan </a:t>
            </a:r>
            <a:r>
              <a:rPr dirty="0" sz="1300" spc="-34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BMPK/BMPD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47561" y="4439774"/>
            <a:ext cx="3242945" cy="13608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 marR="5080">
              <a:lnSpc>
                <a:spcPct val="97300"/>
              </a:lnSpc>
              <a:spcBef>
                <a:spcPts val="13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Bagi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menyelesaikan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pelanggaran </a:t>
            </a:r>
            <a:r>
              <a:rPr dirty="0" sz="1000" spc="-26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pelampauan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BPR/S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sesuai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setelah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diberi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peringatan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2x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oleh</a:t>
            </a:r>
            <a:r>
              <a:rPr dirty="0" sz="10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maka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sanksi:</a:t>
            </a:r>
            <a:endParaRPr sz="1000">
              <a:latin typeface="Segoe UI"/>
              <a:cs typeface="Segoe UI"/>
            </a:endParaRPr>
          </a:p>
          <a:p>
            <a:pPr algn="just" marL="289560" indent="-277495">
              <a:lnSpc>
                <a:spcPts val="1150"/>
              </a:lnSpc>
              <a:buAutoNum type="arabicPeriod"/>
              <a:tabLst>
                <a:tab pos="29019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1000" spc="3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1000" spc="3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3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utama</a:t>
            </a:r>
            <a:r>
              <a:rPr dirty="0" sz="1000" spc="3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3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000" spc="3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PKPU;</a:t>
            </a:r>
            <a:endParaRPr sz="1000">
              <a:latin typeface="Segoe UI"/>
              <a:cs typeface="Segoe UI"/>
            </a:endParaRPr>
          </a:p>
          <a:p>
            <a:pPr marL="289560">
              <a:lnSpc>
                <a:spcPts val="1150"/>
              </a:lnSpc>
            </a:pPr>
            <a:r>
              <a:rPr dirty="0" sz="1000" spc="-20" b="1">
                <a:solidFill>
                  <a:srgbClr val="FF0000"/>
                </a:solidFill>
                <a:latin typeface="Segoe UI"/>
                <a:cs typeface="Segoe UI"/>
              </a:rPr>
              <a:t>dan/atau</a:t>
            </a:r>
            <a:endParaRPr sz="1000">
              <a:latin typeface="Segoe UI"/>
              <a:cs typeface="Segoe UI"/>
            </a:endParaRPr>
          </a:p>
          <a:p>
            <a:pPr marL="289560" indent="-277495">
              <a:lnSpc>
                <a:spcPct val="100000"/>
              </a:lnSpc>
              <a:buAutoNum type="arabicPeriod" startAt="2"/>
              <a:tabLst>
                <a:tab pos="289560" algn="l"/>
                <a:tab pos="290195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pembekuan</a:t>
            </a:r>
            <a:r>
              <a:rPr dirty="0" sz="10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kegiatan</a:t>
            </a:r>
            <a:r>
              <a:rPr dirty="0" sz="1000" spc="-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usaha</a:t>
            </a:r>
            <a:r>
              <a:rPr dirty="0" sz="10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tertentu</a:t>
            </a:r>
            <a:endParaRPr sz="1000">
              <a:latin typeface="Segoe UI"/>
              <a:cs typeface="Segoe UI"/>
            </a:endParaRPr>
          </a:p>
          <a:p>
            <a:pPr marL="12700" marR="6985">
              <a:lnSpc>
                <a:spcPts val="1100"/>
              </a:lnSpc>
              <a:spcBef>
                <a:spcPts val="120"/>
              </a:spcBef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1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juga</a:t>
            </a:r>
            <a:r>
              <a:rPr dirty="0" sz="1000" spc="15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dapat</a:t>
            </a:r>
            <a:r>
              <a:rPr dirty="0" sz="1000" spc="1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dikenakan</a:t>
            </a:r>
            <a:r>
              <a:rPr dirty="0" sz="1000" spc="1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15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pidana</a:t>
            </a:r>
            <a:r>
              <a:rPr dirty="0" sz="1000" spc="1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15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UU </a:t>
            </a:r>
            <a:r>
              <a:rPr dirty="0" sz="1000" spc="-26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Perbankan/UU</a:t>
            </a:r>
            <a:r>
              <a:rPr dirty="0" sz="10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Perbankan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Syariah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96197" y="2182333"/>
            <a:ext cx="7243445" cy="1783714"/>
          </a:xfrm>
          <a:custGeom>
            <a:avLst/>
            <a:gdLst/>
            <a:ahLst/>
            <a:cxnLst/>
            <a:rect l="l" t="t" r="r" b="b"/>
            <a:pathLst>
              <a:path w="7243445" h="1783714">
                <a:moveTo>
                  <a:pt x="0" y="0"/>
                </a:moveTo>
                <a:lnTo>
                  <a:pt x="7243271" y="0"/>
                </a:lnTo>
                <a:lnTo>
                  <a:pt x="7243271" y="1783138"/>
                </a:lnTo>
                <a:lnTo>
                  <a:pt x="0" y="1783138"/>
                </a:lnTo>
                <a:lnTo>
                  <a:pt x="0" y="0"/>
                </a:lnTo>
                <a:close/>
              </a:path>
            </a:pathLst>
          </a:custGeom>
          <a:ln w="10276">
            <a:solidFill>
              <a:srgbClr val="192E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299432" y="2357990"/>
            <a:ext cx="3375025" cy="15132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Bagi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tidak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menyampaikan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dan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melaksanakan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rencana tindak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sebagaimana ketentuan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 dikenai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sanksi:</a:t>
            </a:r>
            <a:endParaRPr sz="1000">
              <a:latin typeface="Segoe UI"/>
              <a:cs typeface="Segoe UI"/>
            </a:endParaRPr>
          </a:p>
          <a:p>
            <a:pPr algn="just" marL="289560" indent="-277495">
              <a:lnSpc>
                <a:spcPts val="1105"/>
              </a:lnSpc>
              <a:buAutoNum type="arabicParenR"/>
              <a:tabLst>
                <a:tab pos="29019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;</a:t>
            </a:r>
            <a:endParaRPr sz="1000">
              <a:latin typeface="Segoe UI"/>
              <a:cs typeface="Segoe UI"/>
            </a:endParaRPr>
          </a:p>
          <a:p>
            <a:pPr algn="just" marL="289560" marR="5715" indent="-277495">
              <a:lnSpc>
                <a:spcPct val="96000"/>
              </a:lnSpc>
              <a:spcBef>
                <a:spcPts val="50"/>
              </a:spcBef>
              <a:buAutoNum type="arabicParenR"/>
              <a:tabLst>
                <a:tab pos="290195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penurunan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TKS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penghentian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sementara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sebagian kegiatan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operasional,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telah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tertulis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tetap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melanggar;</a:t>
            </a:r>
            <a:endParaRPr sz="1000">
              <a:latin typeface="Segoe UI"/>
              <a:cs typeface="Segoe UI"/>
            </a:endParaRPr>
          </a:p>
          <a:p>
            <a:pPr algn="just" marL="289560" marR="5080" indent="-277495">
              <a:lnSpc>
                <a:spcPct val="96000"/>
              </a:lnSpc>
              <a:spcBef>
                <a:spcPts val="45"/>
              </a:spcBef>
              <a:buAutoNum type="arabicParenR"/>
              <a:tabLst>
                <a:tab pos="29019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larangan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pihak utama sesuai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POJK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PKPU,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 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telah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 angka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1)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2)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namun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tetap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melanggar</a:t>
            </a:r>
            <a:endParaRPr sz="1000">
              <a:latin typeface="Segoe UI"/>
              <a:cs typeface="Segoe U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6134048" y="2095772"/>
            <a:ext cx="3739515" cy="1870075"/>
            <a:chOff x="6134048" y="2095772"/>
            <a:chExt cx="3739515" cy="1870075"/>
          </a:xfrm>
        </p:grpSpPr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35319" y="2095772"/>
              <a:ext cx="337972" cy="33835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6141747" y="2096113"/>
              <a:ext cx="0" cy="1869439"/>
            </a:xfrm>
            <a:custGeom>
              <a:avLst/>
              <a:gdLst/>
              <a:ahLst/>
              <a:cxnLst/>
              <a:rect l="l" t="t" r="r" b="b"/>
              <a:pathLst>
                <a:path w="0" h="1869439">
                  <a:moveTo>
                    <a:pt x="0" y="0"/>
                  </a:moveTo>
                  <a:lnTo>
                    <a:pt x="0" y="1869358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2755076" y="2339702"/>
            <a:ext cx="3241675" cy="10680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1000"/>
              </a:lnSpc>
              <a:spcBef>
                <a:spcPts val="9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 melanggar ketentuan mengenai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tidak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menyusun,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menyampaikan,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dan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melaksanakan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tindak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sebagaimana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sanksi:</a:t>
            </a:r>
            <a:endParaRPr sz="1000">
              <a:latin typeface="Segoe UI"/>
              <a:cs typeface="Segoe UI"/>
            </a:endParaRPr>
          </a:p>
          <a:p>
            <a:pPr algn="just" marL="297180" indent="-285115">
              <a:lnSpc>
                <a:spcPts val="1080"/>
              </a:lnSpc>
              <a:buAutoNum type="alphaLcPeriod"/>
              <a:tabLst>
                <a:tab pos="29781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1000" spc="-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tertulis;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1000">
              <a:latin typeface="Segoe UI"/>
              <a:cs typeface="Segoe UI"/>
            </a:endParaRPr>
          </a:p>
          <a:p>
            <a:pPr algn="just" marL="297180" indent="-285115">
              <a:lnSpc>
                <a:spcPts val="1150"/>
              </a:lnSpc>
              <a:buAutoNum type="alphaLcPeriod"/>
              <a:tabLst>
                <a:tab pos="297815" algn="l"/>
              </a:tabLst>
            </a:pP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nu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.</a:t>
            </a:r>
            <a:endParaRPr sz="1000">
              <a:latin typeface="Segoe UI"/>
              <a:cs typeface="Segoe UI"/>
            </a:endParaRPr>
          </a:p>
          <a:p>
            <a:pPr algn="just" marL="12700">
              <a:lnSpc>
                <a:spcPts val="1150"/>
              </a:lnSpc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4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juga</a:t>
            </a:r>
            <a:r>
              <a:rPr dirty="0" sz="1000" spc="4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dapat</a:t>
            </a:r>
            <a:r>
              <a:rPr dirty="0" sz="1000" spc="4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4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4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1000" spc="4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endParaRPr sz="1000">
              <a:latin typeface="Segoe UI"/>
              <a:cs typeface="Segoe UI"/>
            </a:endParaRPr>
          </a:p>
          <a:p>
            <a:pPr algn="just" marL="12700">
              <a:lnSpc>
                <a:spcPct val="100000"/>
              </a:lnSpc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utama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PKPU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889975" y="1989929"/>
            <a:ext cx="6518909" cy="340360"/>
          </a:xfrm>
          <a:custGeom>
            <a:avLst/>
            <a:gdLst/>
            <a:ahLst/>
            <a:cxnLst/>
            <a:rect l="l" t="t" r="r" b="b"/>
            <a:pathLst>
              <a:path w="6518909" h="340360">
                <a:moveTo>
                  <a:pt x="6461940" y="0"/>
                </a:moveTo>
                <a:lnTo>
                  <a:pt x="56638" y="0"/>
                </a:lnTo>
                <a:lnTo>
                  <a:pt x="34592" y="4456"/>
                </a:lnTo>
                <a:lnTo>
                  <a:pt x="16589" y="16608"/>
                </a:lnTo>
                <a:lnTo>
                  <a:pt x="4450" y="34631"/>
                </a:lnTo>
                <a:lnTo>
                  <a:pt x="0" y="56702"/>
                </a:lnTo>
                <a:lnTo>
                  <a:pt x="0" y="283509"/>
                </a:lnTo>
                <a:lnTo>
                  <a:pt x="4450" y="305580"/>
                </a:lnTo>
                <a:lnTo>
                  <a:pt x="16589" y="323604"/>
                </a:lnTo>
                <a:lnTo>
                  <a:pt x="34592" y="335756"/>
                </a:lnTo>
                <a:lnTo>
                  <a:pt x="56638" y="340212"/>
                </a:lnTo>
                <a:lnTo>
                  <a:pt x="6461940" y="340212"/>
                </a:lnTo>
                <a:lnTo>
                  <a:pt x="6483986" y="335756"/>
                </a:lnTo>
                <a:lnTo>
                  <a:pt x="6501989" y="323604"/>
                </a:lnTo>
                <a:lnTo>
                  <a:pt x="6514127" y="305580"/>
                </a:lnTo>
                <a:lnTo>
                  <a:pt x="6518578" y="283509"/>
                </a:lnTo>
                <a:lnTo>
                  <a:pt x="6518578" y="56702"/>
                </a:lnTo>
                <a:lnTo>
                  <a:pt x="6514127" y="34631"/>
                </a:lnTo>
                <a:lnTo>
                  <a:pt x="6501989" y="16608"/>
                </a:lnTo>
                <a:lnTo>
                  <a:pt x="6483986" y="4456"/>
                </a:lnTo>
                <a:lnTo>
                  <a:pt x="6461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967777" y="1701330"/>
            <a:ext cx="61252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86385">
              <a:lnSpc>
                <a:spcPct val="138500"/>
              </a:lnSpc>
              <a:spcBef>
                <a:spcPts val="100"/>
              </a:spcBef>
              <a:tabLst>
                <a:tab pos="4029710" algn="l"/>
              </a:tabLst>
            </a:pP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POJK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baseline="2136" sz="1950" spc="-22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baseline="2136" sz="195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BMPD	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 </a:t>
            </a:r>
            <a:r>
              <a:rPr dirty="0" sz="1300" spc="-34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Sanksi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Melanggar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Kewajiban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Penyampaian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dan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Pelaksanaan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Rencana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Tindak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1600" y="4135400"/>
            <a:ext cx="9855200" cy="2519680"/>
            <a:chOff x="101600" y="4135400"/>
            <a:chExt cx="9855200" cy="25196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600" y="4135400"/>
              <a:ext cx="2583000" cy="25193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01600" y="6441541"/>
              <a:ext cx="9855200" cy="213360"/>
            </a:xfrm>
            <a:custGeom>
              <a:avLst/>
              <a:gdLst/>
              <a:ahLst/>
              <a:cxnLst/>
              <a:rect l="l" t="t" r="r" b="b"/>
              <a:pathLst>
                <a:path w="9855200" h="213359">
                  <a:moveTo>
                    <a:pt x="9855200" y="0"/>
                  </a:moveTo>
                  <a:lnTo>
                    <a:pt x="0" y="0"/>
                  </a:lnTo>
                  <a:lnTo>
                    <a:pt x="0" y="60388"/>
                  </a:lnTo>
                  <a:lnTo>
                    <a:pt x="0" y="213258"/>
                  </a:lnTo>
                  <a:lnTo>
                    <a:pt x="9855200" y="213258"/>
                  </a:lnTo>
                  <a:lnTo>
                    <a:pt x="9855200" y="60388"/>
                  </a:lnTo>
                  <a:lnTo>
                    <a:pt x="9855200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310009" y="6093835"/>
              <a:ext cx="375774" cy="512744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1600" y="1104900"/>
            <a:ext cx="9854184" cy="58521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9771195" y="6421509"/>
            <a:ext cx="66040" cy="139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5"/>
              </a:lnSpc>
            </a:pPr>
            <a:r>
              <a:rPr dirty="0" sz="1000" spc="-50" b="1">
                <a:solidFill>
                  <a:srgbClr val="3F3F3F"/>
                </a:solidFill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9" name="object 9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" name="object 10"/>
          <p:cNvGrpSpPr/>
          <p:nvPr/>
        </p:nvGrpSpPr>
        <p:grpSpPr>
          <a:xfrm>
            <a:off x="1347425" y="1868775"/>
            <a:ext cx="1057275" cy="815975"/>
            <a:chOff x="1347425" y="1868775"/>
            <a:chExt cx="1057275" cy="815975"/>
          </a:xfrm>
        </p:grpSpPr>
        <p:sp>
          <p:nvSpPr>
            <p:cNvPr id="11" name="object 11"/>
            <p:cNvSpPr/>
            <p:nvPr/>
          </p:nvSpPr>
          <p:spPr>
            <a:xfrm>
              <a:off x="1347425" y="1868775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399"/>
                  </a:lnTo>
                  <a:lnTo>
                    <a:pt x="0" y="66146"/>
                  </a:lnTo>
                  <a:lnTo>
                    <a:pt x="0" y="749584"/>
                  </a:lnTo>
                  <a:lnTo>
                    <a:pt x="5192" y="775332"/>
                  </a:lnTo>
                  <a:lnTo>
                    <a:pt x="19351" y="796358"/>
                  </a:lnTo>
                  <a:lnTo>
                    <a:pt x="40353" y="810534"/>
                  </a:lnTo>
                  <a:lnTo>
                    <a:pt x="66071" y="815732"/>
                  </a:lnTo>
                  <a:lnTo>
                    <a:pt x="991061" y="815732"/>
                  </a:lnTo>
                  <a:lnTo>
                    <a:pt x="1016779" y="810534"/>
                  </a:lnTo>
                  <a:lnTo>
                    <a:pt x="1037780" y="796358"/>
                  </a:lnTo>
                  <a:lnTo>
                    <a:pt x="1051940" y="775332"/>
                  </a:lnTo>
                  <a:lnTo>
                    <a:pt x="1057132" y="749584"/>
                  </a:lnTo>
                  <a:lnTo>
                    <a:pt x="1057132" y="66146"/>
                  </a:lnTo>
                  <a:lnTo>
                    <a:pt x="1051940" y="40399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385516" y="2062125"/>
              <a:ext cx="605790" cy="473075"/>
            </a:xfrm>
            <a:custGeom>
              <a:avLst/>
              <a:gdLst/>
              <a:ahLst/>
              <a:cxnLst/>
              <a:rect l="l" t="t" r="r" b="b"/>
              <a:pathLst>
                <a:path w="605789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605789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1396889" y="1851500"/>
            <a:ext cx="964565" cy="83058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ctr" marL="12700" marR="5080" indent="-2540">
              <a:lnSpc>
                <a:spcPct val="95000"/>
              </a:lnSpc>
              <a:spcBef>
                <a:spcPts val="165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83973" y="3658567"/>
          <a:ext cx="2220595" cy="258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6680"/>
                <a:gridCol w="1057275"/>
              </a:tblGrid>
              <a:tr h="852443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415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52705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96520" indent="-635">
                        <a:lnSpc>
                          <a:spcPct val="95000"/>
                        </a:lnSpc>
                        <a:spcBef>
                          <a:spcPts val="50"/>
                        </a:spcBef>
                      </a:pPr>
                      <a:r>
                        <a:rPr dirty="0" sz="1100" spc="-1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enya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Koreksi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Laporan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35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85612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1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01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360" marR="173355" indent="-35560">
                        <a:lnSpc>
                          <a:spcPct val="1073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12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4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0" marR="10922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175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 marR="173355" indent="-65405">
                        <a:lnSpc>
                          <a:spcPct val="1055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54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1347425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0" rIns="0" bIns="0" rtlCol="0" vert="horz">
            <a:spAutoFit/>
          </a:bodyPr>
          <a:lstStyle/>
          <a:p>
            <a:pPr algn="ctr" marL="193040" marR="187960">
              <a:lnSpc>
                <a:spcPct val="101800"/>
              </a:lnSpc>
              <a:spcBef>
                <a:spcPts val="5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ku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590800" y="1844934"/>
            <a:ext cx="7289165" cy="1857375"/>
            <a:chOff x="2590800" y="1844934"/>
            <a:chExt cx="7289165" cy="1857375"/>
          </a:xfrm>
        </p:grpSpPr>
        <p:sp>
          <p:nvSpPr>
            <p:cNvPr id="19" name="object 19"/>
            <p:cNvSpPr/>
            <p:nvPr/>
          </p:nvSpPr>
          <p:spPr>
            <a:xfrm>
              <a:off x="2596197" y="1991154"/>
              <a:ext cx="7278370" cy="1705610"/>
            </a:xfrm>
            <a:custGeom>
              <a:avLst/>
              <a:gdLst/>
              <a:ahLst/>
              <a:cxnLst/>
              <a:rect l="l" t="t" r="r" b="b"/>
              <a:pathLst>
                <a:path w="7278370" h="1705610">
                  <a:moveTo>
                    <a:pt x="0" y="0"/>
                  </a:moveTo>
                  <a:lnTo>
                    <a:pt x="7278226" y="0"/>
                  </a:lnTo>
                  <a:lnTo>
                    <a:pt x="7278226" y="1705488"/>
                  </a:lnTo>
                  <a:lnTo>
                    <a:pt x="0" y="1705488"/>
                  </a:lnTo>
                  <a:lnTo>
                    <a:pt x="0" y="0"/>
                  </a:lnTo>
                  <a:close/>
                </a:path>
              </a:pathLst>
            </a:custGeom>
            <a:ln w="10276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714040" y="1844934"/>
              <a:ext cx="3211195" cy="268605"/>
            </a:xfrm>
            <a:custGeom>
              <a:avLst/>
              <a:gdLst/>
              <a:ahLst/>
              <a:cxnLst/>
              <a:rect l="l" t="t" r="r" b="b"/>
              <a:pathLst>
                <a:path w="3211195" h="268605">
                  <a:moveTo>
                    <a:pt x="3166283" y="0"/>
                  </a:moveTo>
                  <a:lnTo>
                    <a:pt x="44637" y="0"/>
                  </a:lnTo>
                  <a:lnTo>
                    <a:pt x="27263" y="3512"/>
                  </a:lnTo>
                  <a:lnTo>
                    <a:pt x="13074" y="13089"/>
                  </a:lnTo>
                  <a:lnTo>
                    <a:pt x="3507" y="27294"/>
                  </a:lnTo>
                  <a:lnTo>
                    <a:pt x="0" y="44690"/>
                  </a:lnTo>
                  <a:lnTo>
                    <a:pt x="0" y="223453"/>
                  </a:lnTo>
                  <a:lnTo>
                    <a:pt x="3507" y="240849"/>
                  </a:lnTo>
                  <a:lnTo>
                    <a:pt x="13074" y="255054"/>
                  </a:lnTo>
                  <a:lnTo>
                    <a:pt x="27263" y="264631"/>
                  </a:lnTo>
                  <a:lnTo>
                    <a:pt x="44637" y="268143"/>
                  </a:lnTo>
                  <a:lnTo>
                    <a:pt x="3166283" y="268143"/>
                  </a:lnTo>
                  <a:lnTo>
                    <a:pt x="3183659" y="264631"/>
                  </a:lnTo>
                  <a:lnTo>
                    <a:pt x="3197848" y="255054"/>
                  </a:lnTo>
                  <a:lnTo>
                    <a:pt x="3207415" y="240849"/>
                  </a:lnTo>
                  <a:lnTo>
                    <a:pt x="3210923" y="223453"/>
                  </a:lnTo>
                  <a:lnTo>
                    <a:pt x="3210923" y="44690"/>
                  </a:lnTo>
                  <a:lnTo>
                    <a:pt x="3207415" y="27294"/>
                  </a:lnTo>
                  <a:lnTo>
                    <a:pt x="3197848" y="13089"/>
                  </a:lnTo>
                  <a:lnTo>
                    <a:pt x="3183659" y="3512"/>
                  </a:lnTo>
                  <a:lnTo>
                    <a:pt x="31662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6780396" y="2559158"/>
            <a:ext cx="303466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Laporan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pelaksanaan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tindak wajib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disampaikan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diterima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oleh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maks.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10</a:t>
            </a:r>
            <a:r>
              <a:rPr dirty="0" sz="1000" spc="-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HK</a:t>
            </a:r>
            <a:r>
              <a:rPr dirty="0" sz="1000" spc="-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realisasi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12508" y="2559158"/>
            <a:ext cx="288099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pelaksanaan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tindak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wajib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disampaikan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diterima oleh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maks.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14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hari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realisasi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endParaRPr sz="1000">
              <a:latin typeface="Segoe UI"/>
              <a:cs typeface="Segoe U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590800" y="2109532"/>
            <a:ext cx="7254240" cy="4398010"/>
            <a:chOff x="2590800" y="2109532"/>
            <a:chExt cx="7254240" cy="4398010"/>
          </a:xfrm>
        </p:grpSpPr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82793" y="2109532"/>
              <a:ext cx="403385" cy="40384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65285" y="2579244"/>
              <a:ext cx="373178" cy="373606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16471" y="2577083"/>
              <a:ext cx="377951" cy="37795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61659" y="3110083"/>
              <a:ext cx="373179" cy="373606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596197" y="3846245"/>
              <a:ext cx="7243445" cy="2656205"/>
            </a:xfrm>
            <a:custGeom>
              <a:avLst/>
              <a:gdLst/>
              <a:ahLst/>
              <a:cxnLst/>
              <a:rect l="l" t="t" r="r" b="b"/>
              <a:pathLst>
                <a:path w="7243445" h="2656204">
                  <a:moveTo>
                    <a:pt x="7243272" y="0"/>
                  </a:moveTo>
                  <a:lnTo>
                    <a:pt x="0" y="0"/>
                  </a:lnTo>
                  <a:lnTo>
                    <a:pt x="0" y="2655675"/>
                  </a:lnTo>
                  <a:lnTo>
                    <a:pt x="7243272" y="2655675"/>
                  </a:lnTo>
                  <a:lnTo>
                    <a:pt x="72432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596197" y="3846245"/>
              <a:ext cx="7243445" cy="2656205"/>
            </a:xfrm>
            <a:custGeom>
              <a:avLst/>
              <a:gdLst/>
              <a:ahLst/>
              <a:cxnLst/>
              <a:rect l="l" t="t" r="r" b="b"/>
              <a:pathLst>
                <a:path w="7243445" h="2656204">
                  <a:moveTo>
                    <a:pt x="0" y="0"/>
                  </a:moveTo>
                  <a:lnTo>
                    <a:pt x="7243271" y="0"/>
                  </a:lnTo>
                  <a:lnTo>
                    <a:pt x="7243271" y="2655675"/>
                  </a:lnTo>
                  <a:lnTo>
                    <a:pt x="0" y="2655675"/>
                  </a:lnTo>
                  <a:lnTo>
                    <a:pt x="0" y="0"/>
                  </a:lnTo>
                  <a:close/>
                </a:path>
              </a:pathLst>
            </a:custGeom>
            <a:ln w="10276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3112508" y="3129134"/>
            <a:ext cx="288099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 hal jangka waktu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14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hari jatuh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pada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hari 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libur,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wajib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menyampaikan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laporan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pelaksanaan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hari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kerja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sebelumnya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99432" y="3992241"/>
            <a:ext cx="3372485" cy="431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ct val="97800"/>
              </a:lnSpc>
              <a:spcBef>
                <a:spcPts val="125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Bagi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melanggar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kewajiban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menyampaikan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pelaksanaan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penyelesaian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pelampauan BMPK/BMPD: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99432" y="4400673"/>
            <a:ext cx="3373120" cy="1510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89560" indent="-277495">
              <a:lnSpc>
                <a:spcPts val="1030"/>
              </a:lnSpc>
              <a:spcBef>
                <a:spcPts val="100"/>
              </a:spcBef>
              <a:buAutoNum type="arabicParenR"/>
              <a:tabLst>
                <a:tab pos="290195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9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tertulis;</a:t>
            </a:r>
            <a:endParaRPr sz="900">
              <a:latin typeface="Segoe UI"/>
              <a:cs typeface="Segoe UI"/>
            </a:endParaRPr>
          </a:p>
          <a:p>
            <a:pPr algn="just" marL="289560" indent="-277495">
              <a:lnSpc>
                <a:spcPts val="1030"/>
              </a:lnSpc>
              <a:buAutoNum type="arabicParenR"/>
              <a:tabLst>
                <a:tab pos="290195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penurunan</a:t>
            </a:r>
            <a:r>
              <a:rPr dirty="0" sz="900" spc="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TKS</a:t>
            </a:r>
            <a:r>
              <a:rPr dirty="0" sz="900" spc="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900" spc="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telah</a:t>
            </a:r>
            <a:r>
              <a:rPr dirty="0" sz="900" spc="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9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9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900" spc="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tertulis</a:t>
            </a:r>
            <a:r>
              <a:rPr dirty="0" sz="9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900">
              <a:latin typeface="Segoe UI"/>
              <a:cs typeface="Segoe UI"/>
            </a:endParaRPr>
          </a:p>
          <a:p>
            <a:pPr algn="just" marL="289560" marR="5080">
              <a:lnSpc>
                <a:spcPct val="99300"/>
              </a:lnSpc>
              <a:spcBef>
                <a:spcPts val="30"/>
              </a:spcBef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tetap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melanggar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0000"/>
                </a:solidFill>
                <a:latin typeface="Segoe UI"/>
                <a:cs typeface="Segoe UI"/>
              </a:rPr>
              <a:t>atau</a:t>
            </a:r>
            <a:r>
              <a:rPr dirty="0" sz="900" spc="-5" b="1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belum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teguran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tertulis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namun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berdasarkan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penilaian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terdapat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294C69"/>
                </a:solidFill>
                <a:latin typeface="Segoe UI"/>
                <a:cs typeface="Segoe UI"/>
              </a:rPr>
              <a:t>pelanggaran yang signifikan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sehingga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perlu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dikenai sanksi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segera;</a:t>
            </a:r>
            <a:endParaRPr sz="900">
              <a:latin typeface="Segoe UI"/>
              <a:cs typeface="Segoe UI"/>
            </a:endParaRPr>
          </a:p>
          <a:p>
            <a:pPr algn="just" marL="289560" indent="-277495">
              <a:lnSpc>
                <a:spcPts val="985"/>
              </a:lnSpc>
              <a:buAutoNum type="arabicParenR" startAt="3"/>
              <a:tabLst>
                <a:tab pos="290195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9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9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900" spc="1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utama</a:t>
            </a:r>
            <a:r>
              <a:rPr dirty="0" sz="900" spc="1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9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9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PKPU,</a:t>
            </a:r>
            <a:r>
              <a:rPr dirty="0" sz="900" spc="1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9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telah</a:t>
            </a:r>
            <a:endParaRPr sz="900">
              <a:latin typeface="Segoe UI"/>
              <a:cs typeface="Segoe UI"/>
            </a:endParaRPr>
          </a:p>
          <a:p>
            <a:pPr algn="just" marL="289560" marR="5080">
              <a:lnSpc>
                <a:spcPct val="99300"/>
              </a:lnSpc>
              <a:spcBef>
                <a:spcPts val="35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dikenai sanksi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angka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1)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2)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namun tetap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melanggar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0000"/>
                </a:solidFill>
                <a:latin typeface="Segoe UI"/>
                <a:cs typeface="Segoe UI"/>
              </a:rPr>
              <a:t>atau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jika belum dikenai sanksi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angka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1)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2) namun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berdasarkan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penilaian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terdapat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294C69"/>
                </a:solidFill>
                <a:latin typeface="Segoe UI"/>
                <a:cs typeface="Segoe UI"/>
              </a:rPr>
              <a:t>pelanggaran</a:t>
            </a:r>
            <a:r>
              <a:rPr dirty="0" sz="900" spc="-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294C69"/>
                </a:solidFill>
                <a:latin typeface="Segoe UI"/>
                <a:cs typeface="Segoe UI"/>
              </a:rPr>
              <a:t>bersifat </a:t>
            </a:r>
            <a:r>
              <a:rPr dirty="0" sz="900" spc="-23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294C69"/>
                </a:solidFill>
                <a:latin typeface="Segoe UI"/>
                <a:cs typeface="Segoe UI"/>
              </a:rPr>
              <a:t>signifikan</a:t>
            </a:r>
            <a:r>
              <a:rPr dirty="0" sz="900" spc="-1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sehingga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perlu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dikenai sanksi segera</a:t>
            </a:r>
            <a:endParaRPr sz="900">
              <a:latin typeface="Segoe UI"/>
              <a:cs typeface="Segoe U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889975" y="2505443"/>
            <a:ext cx="6983730" cy="1593215"/>
            <a:chOff x="2889975" y="2505443"/>
            <a:chExt cx="6983730" cy="1593215"/>
          </a:xfrm>
        </p:grpSpPr>
        <p:sp>
          <p:nvSpPr>
            <p:cNvPr id="34" name="object 34"/>
            <p:cNvSpPr/>
            <p:nvPr/>
          </p:nvSpPr>
          <p:spPr>
            <a:xfrm>
              <a:off x="6159874" y="2513380"/>
              <a:ext cx="0" cy="1056640"/>
            </a:xfrm>
            <a:custGeom>
              <a:avLst/>
              <a:gdLst/>
              <a:ahLst/>
              <a:cxnLst/>
              <a:rect l="l" t="t" r="r" b="b"/>
              <a:pathLst>
                <a:path w="0" h="1056639">
                  <a:moveTo>
                    <a:pt x="0" y="0"/>
                  </a:moveTo>
                  <a:lnTo>
                    <a:pt x="0" y="1056389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35319" y="3759683"/>
              <a:ext cx="337972" cy="33835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2889975" y="3741343"/>
              <a:ext cx="6518909" cy="252729"/>
            </a:xfrm>
            <a:custGeom>
              <a:avLst/>
              <a:gdLst/>
              <a:ahLst/>
              <a:cxnLst/>
              <a:rect l="l" t="t" r="r" b="b"/>
              <a:pathLst>
                <a:path w="6518909" h="252729">
                  <a:moveTo>
                    <a:pt x="6476511" y="0"/>
                  </a:moveTo>
                  <a:lnTo>
                    <a:pt x="42067" y="0"/>
                  </a:lnTo>
                  <a:lnTo>
                    <a:pt x="25692" y="3309"/>
                  </a:lnTo>
                  <a:lnTo>
                    <a:pt x="12321" y="12335"/>
                  </a:lnTo>
                  <a:lnTo>
                    <a:pt x="3305" y="25722"/>
                  </a:lnTo>
                  <a:lnTo>
                    <a:pt x="0" y="42115"/>
                  </a:lnTo>
                  <a:lnTo>
                    <a:pt x="0" y="210593"/>
                  </a:lnTo>
                  <a:lnTo>
                    <a:pt x="3305" y="226987"/>
                  </a:lnTo>
                  <a:lnTo>
                    <a:pt x="12321" y="240374"/>
                  </a:lnTo>
                  <a:lnTo>
                    <a:pt x="25692" y="249401"/>
                  </a:lnTo>
                  <a:lnTo>
                    <a:pt x="42067" y="252710"/>
                  </a:lnTo>
                  <a:lnTo>
                    <a:pt x="6476511" y="252710"/>
                  </a:lnTo>
                  <a:lnTo>
                    <a:pt x="6492885" y="249401"/>
                  </a:lnTo>
                  <a:lnTo>
                    <a:pt x="6506257" y="240374"/>
                  </a:lnTo>
                  <a:lnTo>
                    <a:pt x="6515272" y="226987"/>
                  </a:lnTo>
                  <a:lnTo>
                    <a:pt x="6518578" y="210593"/>
                  </a:lnTo>
                  <a:lnTo>
                    <a:pt x="6518578" y="42115"/>
                  </a:lnTo>
                  <a:lnTo>
                    <a:pt x="6515272" y="25722"/>
                  </a:lnTo>
                  <a:lnTo>
                    <a:pt x="6506257" y="12335"/>
                  </a:lnTo>
                  <a:lnTo>
                    <a:pt x="6492885" y="3309"/>
                  </a:lnTo>
                  <a:lnTo>
                    <a:pt x="64765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2868302" y="1640369"/>
            <a:ext cx="6871970" cy="828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40715" indent="397510">
              <a:lnSpc>
                <a:spcPct val="107700"/>
              </a:lnSpc>
              <a:spcBef>
                <a:spcPts val="100"/>
              </a:spcBef>
              <a:tabLst>
                <a:tab pos="4140835" algn="l"/>
              </a:tabLst>
            </a:pP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POJK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baseline="2136" sz="1950" spc="-22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baseline="2136" sz="195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BMPD	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 </a:t>
            </a:r>
            <a:r>
              <a:rPr dirty="0" sz="1300" spc="-34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Laporan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Pelaksanaan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Rencana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Tindak</a:t>
            </a:r>
            <a:endParaRPr sz="1300">
              <a:latin typeface="Segoe UI"/>
              <a:cs typeface="Segoe UI"/>
            </a:endParaRPr>
          </a:p>
          <a:p>
            <a:pPr marL="481330" marR="5080">
              <a:lnSpc>
                <a:spcPct val="100000"/>
              </a:lnSpc>
              <a:spcBef>
                <a:spcPts val="56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1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wajib</a:t>
            </a:r>
            <a:r>
              <a:rPr dirty="0" sz="1000" spc="1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menyampaikan</a:t>
            </a:r>
            <a:r>
              <a:rPr dirty="0" sz="1000" spc="1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1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pelaksanaan</a:t>
            </a:r>
            <a:r>
              <a:rPr dirty="0" sz="1000" spc="1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1000" spc="1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1000" spc="1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000" spc="1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penyelesaian</a:t>
            </a:r>
            <a:r>
              <a:rPr dirty="0" sz="1000" spc="1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1000" spc="1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pelampauan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disertai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bukti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pendukung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63511" y="3761551"/>
            <a:ext cx="623443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Sanksi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Melanggar</a:t>
            </a:r>
            <a:r>
              <a:rPr dirty="0" sz="130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Kewajiban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Penyampaian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Laporan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Pelaksanaan</a:t>
            </a:r>
            <a:r>
              <a:rPr dirty="0" sz="130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Rencana</a:t>
            </a:r>
            <a:r>
              <a:rPr dirty="0" sz="130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Tindak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55076" y="3973953"/>
            <a:ext cx="3240405" cy="5715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ct val="97800"/>
              </a:lnSpc>
              <a:spcBef>
                <a:spcPts val="125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melanggar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mengenai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kewajiban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menyampaikan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pelaksanaan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900" spc="-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penyelesaian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pelampauan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BMPK/BMPD:</a:t>
            </a:r>
            <a:endParaRPr sz="900">
              <a:latin typeface="Segoe UI"/>
              <a:cs typeface="Segoe UI"/>
            </a:endParaRPr>
          </a:p>
          <a:p>
            <a:pPr algn="just" marL="12700">
              <a:lnSpc>
                <a:spcPct val="100000"/>
              </a:lnSpc>
              <a:spcBef>
                <a:spcPts val="20"/>
              </a:spcBef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a.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7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tertulis;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55076" y="4510401"/>
            <a:ext cx="3241040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18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b.	penurunan</a:t>
            </a:r>
            <a:r>
              <a:rPr dirty="0" sz="900" spc="-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TKS.</a:t>
            </a:r>
            <a:endParaRPr sz="900">
              <a:latin typeface="Segoe UI"/>
              <a:cs typeface="Segoe UI"/>
            </a:endParaRPr>
          </a:p>
          <a:p>
            <a:pPr marL="12700" marR="5080">
              <a:lnSpc>
                <a:spcPts val="1010"/>
              </a:lnSpc>
              <a:spcBef>
                <a:spcPts val="90"/>
              </a:spcBef>
            </a:pP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juga</a:t>
            </a:r>
            <a:r>
              <a:rPr dirty="0" sz="900" spc="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dapat</a:t>
            </a:r>
            <a:r>
              <a:rPr dirty="0" sz="900" spc="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900" spc="5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900" spc="5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900" spc="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900" spc="5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pihak </a:t>
            </a:r>
            <a:r>
              <a:rPr dirty="0" sz="900" spc="-2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utama</a:t>
            </a:r>
            <a:r>
              <a:rPr dirty="0" sz="9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sesuai POJK</a:t>
            </a:r>
            <a:r>
              <a:rPr dirty="0" sz="9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PKPU</a:t>
            </a:r>
            <a:endParaRPr sz="900">
              <a:latin typeface="Segoe UI"/>
              <a:cs typeface="Segoe U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6231182" y="5927907"/>
            <a:ext cx="3571875" cy="494030"/>
            <a:chOff x="6231182" y="5927907"/>
            <a:chExt cx="3571875" cy="494030"/>
          </a:xfrm>
        </p:grpSpPr>
        <p:sp>
          <p:nvSpPr>
            <p:cNvPr id="42" name="object 42"/>
            <p:cNvSpPr/>
            <p:nvPr/>
          </p:nvSpPr>
          <p:spPr>
            <a:xfrm>
              <a:off x="6235309" y="5932035"/>
              <a:ext cx="3563620" cy="485775"/>
            </a:xfrm>
            <a:custGeom>
              <a:avLst/>
              <a:gdLst/>
              <a:ahLst/>
              <a:cxnLst/>
              <a:rect l="l" t="t" r="r" b="b"/>
              <a:pathLst>
                <a:path w="3563620" h="485775">
                  <a:moveTo>
                    <a:pt x="3563316" y="0"/>
                  </a:moveTo>
                  <a:lnTo>
                    <a:pt x="0" y="0"/>
                  </a:lnTo>
                  <a:lnTo>
                    <a:pt x="0" y="485688"/>
                  </a:lnTo>
                  <a:lnTo>
                    <a:pt x="3563316" y="485688"/>
                  </a:lnTo>
                  <a:lnTo>
                    <a:pt x="3563316" y="0"/>
                  </a:lnTo>
                  <a:close/>
                </a:path>
              </a:pathLst>
            </a:custGeom>
            <a:solidFill>
              <a:srgbClr val="FFE8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6235309" y="5932035"/>
              <a:ext cx="3563620" cy="485775"/>
            </a:xfrm>
            <a:custGeom>
              <a:avLst/>
              <a:gdLst/>
              <a:ahLst/>
              <a:cxnLst/>
              <a:rect l="l" t="t" r="r" b="b"/>
              <a:pathLst>
                <a:path w="3563620" h="485775">
                  <a:moveTo>
                    <a:pt x="0" y="0"/>
                  </a:moveTo>
                  <a:lnTo>
                    <a:pt x="3563315" y="0"/>
                  </a:lnTo>
                  <a:lnTo>
                    <a:pt x="3563315" y="485688"/>
                  </a:lnTo>
                  <a:lnTo>
                    <a:pt x="0" y="485688"/>
                  </a:lnTo>
                  <a:lnTo>
                    <a:pt x="0" y="0"/>
                  </a:lnTo>
                  <a:close/>
                </a:path>
              </a:pathLst>
            </a:custGeom>
            <a:ln w="7708">
              <a:solidFill>
                <a:srgbClr val="FFE8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6296524" y="5961249"/>
            <a:ext cx="3441065" cy="431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ct val="97800"/>
              </a:lnSpc>
              <a:spcBef>
                <a:spcPts val="125"/>
              </a:spcBef>
            </a:pPr>
            <a:r>
              <a:rPr dirty="0" sz="900" spc="-10" b="1">
                <a:solidFill>
                  <a:srgbClr val="294C69"/>
                </a:solidFill>
                <a:latin typeface="Segoe UI"/>
                <a:cs typeface="Segoe UI"/>
              </a:rPr>
              <a:t>Pengenaan sanksi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tidak menghilangkan kewajiban penyampaian </a:t>
            </a:r>
            <a:r>
              <a:rPr dirty="0" sz="900" spc="-2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pelaksanaan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penyelesaian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pelanggaran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pelampauan BMPK/BMPD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159874" y="3991239"/>
            <a:ext cx="0" cy="2476500"/>
          </a:xfrm>
          <a:custGeom>
            <a:avLst/>
            <a:gdLst/>
            <a:ahLst/>
            <a:cxnLst/>
            <a:rect l="l" t="t" r="r" b="b"/>
            <a:pathLst>
              <a:path w="0" h="2476500">
                <a:moveTo>
                  <a:pt x="0" y="0"/>
                </a:moveTo>
                <a:lnTo>
                  <a:pt x="0" y="2476333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9823939" y="6408809"/>
            <a:ext cx="9144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5"/>
              </a:lnSpc>
            </a:pPr>
            <a:r>
              <a:rPr dirty="0" sz="1000" spc="-50" b="1">
                <a:solidFill>
                  <a:srgbClr val="3F3F3F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25751" y="2087754"/>
            <a:ext cx="7254240" cy="4163695"/>
            <a:chOff x="2625751" y="2087754"/>
            <a:chExt cx="7254240" cy="4163695"/>
          </a:xfrm>
        </p:grpSpPr>
        <p:sp>
          <p:nvSpPr>
            <p:cNvPr id="4" name="object 4"/>
            <p:cNvSpPr/>
            <p:nvPr/>
          </p:nvSpPr>
          <p:spPr>
            <a:xfrm>
              <a:off x="2631149" y="2093151"/>
              <a:ext cx="7243445" cy="4152900"/>
            </a:xfrm>
            <a:custGeom>
              <a:avLst/>
              <a:gdLst/>
              <a:ahLst/>
              <a:cxnLst/>
              <a:rect l="l" t="t" r="r" b="b"/>
              <a:pathLst>
                <a:path w="7243445" h="4152900">
                  <a:moveTo>
                    <a:pt x="7243273" y="0"/>
                  </a:moveTo>
                  <a:lnTo>
                    <a:pt x="0" y="0"/>
                  </a:lnTo>
                  <a:lnTo>
                    <a:pt x="0" y="4152374"/>
                  </a:lnTo>
                  <a:lnTo>
                    <a:pt x="7243273" y="4152374"/>
                  </a:lnTo>
                  <a:lnTo>
                    <a:pt x="72432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631149" y="2093151"/>
              <a:ext cx="7243445" cy="4152900"/>
            </a:xfrm>
            <a:custGeom>
              <a:avLst/>
              <a:gdLst/>
              <a:ahLst/>
              <a:cxnLst/>
              <a:rect l="l" t="t" r="r" b="b"/>
              <a:pathLst>
                <a:path w="7243445" h="4152900">
                  <a:moveTo>
                    <a:pt x="0" y="0"/>
                  </a:moveTo>
                  <a:lnTo>
                    <a:pt x="7243272" y="0"/>
                  </a:lnTo>
                  <a:lnTo>
                    <a:pt x="7243272" y="4152374"/>
                  </a:lnTo>
                  <a:lnTo>
                    <a:pt x="0" y="4152374"/>
                  </a:lnTo>
                  <a:lnTo>
                    <a:pt x="0" y="0"/>
                  </a:lnTo>
                  <a:close/>
                </a:path>
              </a:pathLst>
            </a:custGeom>
            <a:ln w="10274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83973" y="3658567"/>
          <a:ext cx="2220595" cy="258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6680"/>
                <a:gridCol w="1057275"/>
              </a:tblGrid>
              <a:tr h="852443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415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52705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96520" indent="-635">
                        <a:lnSpc>
                          <a:spcPct val="95000"/>
                        </a:lnSpc>
                        <a:spcBef>
                          <a:spcPts val="50"/>
                        </a:spcBef>
                      </a:pPr>
                      <a:r>
                        <a:rPr dirty="0" sz="1100" spc="-1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enya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Koreksi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Laporan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35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85612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1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01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360" marR="173355" indent="-35560">
                        <a:lnSpc>
                          <a:spcPct val="1073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12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4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0" marR="10922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175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 marR="173355" indent="-65405">
                        <a:lnSpc>
                          <a:spcPct val="1055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54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</a:tr>
            </a:tbl>
          </a:graphicData>
        </a:graphic>
      </p:graphicFrame>
      <p:grpSp>
        <p:nvGrpSpPr>
          <p:cNvPr id="10" name="object 10"/>
          <p:cNvGrpSpPr/>
          <p:nvPr/>
        </p:nvGrpSpPr>
        <p:grpSpPr>
          <a:xfrm>
            <a:off x="1356993" y="2757929"/>
            <a:ext cx="1057275" cy="815975"/>
            <a:chOff x="1356993" y="2757929"/>
            <a:chExt cx="1057275" cy="815975"/>
          </a:xfrm>
        </p:grpSpPr>
        <p:sp>
          <p:nvSpPr>
            <p:cNvPr id="11" name="object 11"/>
            <p:cNvSpPr/>
            <p:nvPr/>
          </p:nvSpPr>
          <p:spPr>
            <a:xfrm>
              <a:off x="1356993" y="2757929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1" y="796359"/>
                  </a:lnTo>
                  <a:lnTo>
                    <a:pt x="40353" y="810535"/>
                  </a:lnTo>
                  <a:lnTo>
                    <a:pt x="66071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0" y="796359"/>
                  </a:lnTo>
                  <a:lnTo>
                    <a:pt x="1051940" y="775333"/>
                  </a:lnTo>
                  <a:lnTo>
                    <a:pt x="1057132" y="749585"/>
                  </a:lnTo>
                  <a:lnTo>
                    <a:pt x="1057132" y="66147"/>
                  </a:lnTo>
                  <a:lnTo>
                    <a:pt x="1051940" y="40400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395084" y="2952297"/>
              <a:ext cx="798195" cy="473075"/>
            </a:xfrm>
            <a:custGeom>
              <a:avLst/>
              <a:gdLst/>
              <a:ahLst/>
              <a:cxnLst/>
              <a:rect l="l" t="t" r="r" b="b"/>
              <a:pathLst>
                <a:path w="798194" h="473075">
                  <a:moveTo>
                    <a:pt x="695955" y="0"/>
                  </a:moveTo>
                  <a:lnTo>
                    <a:pt x="797741" y="0"/>
                  </a:lnTo>
                  <a:lnTo>
                    <a:pt x="797741" y="472784"/>
                  </a:lnTo>
                  <a:lnTo>
                    <a:pt x="695955" y="472784"/>
                  </a:lnTo>
                  <a:lnTo>
                    <a:pt x="695955" y="0"/>
                  </a:lnTo>
                  <a:close/>
                </a:path>
                <a:path w="798194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798194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1562369" y="2823812"/>
            <a:ext cx="6502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akua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06614" y="2988404"/>
            <a:ext cx="563880" cy="51054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81280" marR="5080" indent="-69215">
              <a:lnSpc>
                <a:spcPts val="1200"/>
              </a:lnSpc>
              <a:spcBef>
                <a:spcPts val="24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marL="13335">
              <a:lnSpc>
                <a:spcPts val="1275"/>
              </a:lnSpc>
            </a:pP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1676" y="2266028"/>
            <a:ext cx="9328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 b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36307" y="2064598"/>
            <a:ext cx="3296920" cy="183959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algn="just" marL="367030" marR="30480" indent="-329565">
              <a:lnSpc>
                <a:spcPct val="83200"/>
              </a:lnSpc>
              <a:spcBef>
                <a:spcPts val="685"/>
              </a:spcBef>
              <a:buClr>
                <a:srgbClr val="252D69"/>
              </a:buClr>
              <a:buSzPct val="263636"/>
              <a:buAutoNum type="arabicPlain"/>
              <a:tabLst>
                <a:tab pos="367665" algn="l"/>
              </a:tabLst>
            </a:pP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Penempatan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dana antar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bank pada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BUK,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BUS, </a:t>
            </a:r>
            <a:r>
              <a:rPr dirty="0" sz="1100" spc="-29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UUS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,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termasuk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bank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umum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memenuhi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kriteria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40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  <a:p>
            <a:pPr algn="just" marL="344170" marR="30480" indent="-306705">
              <a:lnSpc>
                <a:spcPct val="77100"/>
              </a:lnSpc>
              <a:spcBef>
                <a:spcPts val="30"/>
              </a:spcBef>
              <a:buClr>
                <a:srgbClr val="252D69"/>
              </a:buClr>
              <a:buSzPct val="263636"/>
              <a:buAutoNum type="arabicPlain"/>
              <a:tabLst>
                <a:tab pos="344805" algn="l"/>
              </a:tabLst>
            </a:pP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Bagian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dana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dijamin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oleh:</a:t>
            </a:r>
            <a:endParaRPr sz="1100">
              <a:latin typeface="Segoe UI"/>
              <a:cs typeface="Segoe UI"/>
            </a:endParaRPr>
          </a:p>
          <a:p>
            <a:pPr lvl="1" marL="559435" indent="-215900">
              <a:lnSpc>
                <a:spcPts val="1200"/>
              </a:lnSpc>
              <a:buAutoNum type="alphaLcPeriod"/>
              <a:tabLst>
                <a:tab pos="560070" algn="l"/>
              </a:tabLst>
            </a:pP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agunan</a:t>
            </a:r>
            <a:r>
              <a:rPr dirty="0" sz="1100" spc="1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1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bentuk</a:t>
            </a:r>
            <a:r>
              <a:rPr dirty="0" sz="1100" spc="1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agunan</a:t>
            </a:r>
            <a:r>
              <a:rPr dirty="0" sz="1100" spc="1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tunai</a:t>
            </a:r>
            <a:r>
              <a:rPr dirty="0" sz="1100" spc="1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berupa</a:t>
            </a:r>
            <a:endParaRPr sz="1100">
              <a:latin typeface="Segoe UI"/>
              <a:cs typeface="Segoe UI"/>
            </a:endParaRPr>
          </a:p>
          <a:p>
            <a:pPr marL="559435">
              <a:lnSpc>
                <a:spcPts val="1260"/>
              </a:lnSpc>
            </a:pP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o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to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un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;</a:t>
            </a:r>
            <a:endParaRPr sz="1100">
              <a:latin typeface="Segoe UI"/>
              <a:cs typeface="Segoe UI"/>
            </a:endParaRPr>
          </a:p>
          <a:p>
            <a:pPr lvl="1" marL="559435" indent="-215900">
              <a:lnSpc>
                <a:spcPts val="1250"/>
              </a:lnSpc>
              <a:buAutoNum type="alphaLcPeriod" startAt="2"/>
              <a:tabLst>
                <a:tab pos="560070" algn="l"/>
              </a:tabLst>
            </a:pP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emas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1100" spc="-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logam</a:t>
            </a:r>
            <a:r>
              <a:rPr dirty="0" sz="1100" spc="-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mulia;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endParaRPr sz="1100">
              <a:latin typeface="Segoe UI"/>
              <a:cs typeface="Segoe UI"/>
            </a:endParaRPr>
          </a:p>
          <a:p>
            <a:pPr lvl="1" marL="559435" indent="-215900">
              <a:lnSpc>
                <a:spcPts val="1310"/>
              </a:lnSpc>
              <a:buAutoNum type="alphaLcPeriod" startAt="2"/>
              <a:tabLst>
                <a:tab pos="560070" algn="l"/>
              </a:tabLst>
            </a:pP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Sertifikat</a:t>
            </a:r>
            <a:r>
              <a:rPr dirty="0" sz="1100" spc="-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r>
              <a:rPr dirty="0" sz="1100" spc="-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Indonesia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39042" y="3935040"/>
            <a:ext cx="3058795" cy="2167255"/>
          </a:xfrm>
          <a:prstGeom prst="rect">
            <a:avLst/>
          </a:prstGeom>
          <a:solidFill>
            <a:srgbClr val="EBF3F8"/>
          </a:solidFill>
        </p:spPr>
        <p:txBody>
          <a:bodyPr wrap="square" lIns="0" tIns="26670" rIns="0" bIns="0" rtlCol="0" vert="horz">
            <a:spAutoFit/>
          </a:bodyPr>
          <a:lstStyle/>
          <a:p>
            <a:pPr algn="just" marL="73660">
              <a:lnSpc>
                <a:spcPct val="100000"/>
              </a:lnSpc>
              <a:spcBef>
                <a:spcPts val="210"/>
              </a:spcBef>
            </a:pP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Persyaratan</a:t>
            </a:r>
            <a:r>
              <a:rPr dirty="0" sz="1000" spc="-4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pengecualian</a:t>
            </a:r>
            <a:r>
              <a:rPr dirty="0" sz="1000" spc="-4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6E00"/>
                </a:solidFill>
                <a:latin typeface="Segoe UI"/>
                <a:cs typeface="Segoe UI"/>
              </a:rPr>
              <a:t>untuk</a:t>
            </a:r>
            <a:r>
              <a:rPr dirty="0" sz="1000" spc="-3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6E00"/>
                </a:solidFill>
                <a:latin typeface="Segoe UI"/>
                <a:cs typeface="Segoe UI"/>
              </a:rPr>
              <a:t>angka</a:t>
            </a:r>
            <a:r>
              <a:rPr dirty="0" sz="1000" spc="-4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10" b="1">
                <a:solidFill>
                  <a:srgbClr val="C06E00"/>
                </a:solidFill>
                <a:latin typeface="Segoe UI"/>
                <a:cs typeface="Segoe UI"/>
              </a:rPr>
              <a:t>2:</a:t>
            </a:r>
            <a:endParaRPr sz="1000">
              <a:latin typeface="Segoe UI"/>
              <a:cs typeface="Segoe UI"/>
            </a:endParaRPr>
          </a:p>
          <a:p>
            <a:pPr algn="just" marL="288925" marR="64769" indent="-215900">
              <a:lnSpc>
                <a:spcPct val="96300"/>
              </a:lnSpc>
              <a:spcBef>
                <a:spcPts val="70"/>
              </a:spcBef>
              <a:buAutoNum type="alphaLcPeriod"/>
              <a:tabLst>
                <a:tab pos="28956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agunan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diblokir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dan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dilengkapi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surat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kuasa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pencairan/penjualan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tidak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dapat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dibatalkan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pemilik</a:t>
            </a:r>
            <a:r>
              <a:rPr dirty="0" sz="1000" spc="2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agunan</a:t>
            </a:r>
            <a:r>
              <a:rPr dirty="0" sz="1000" spc="2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keuntungan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agunan,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termasuk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pencairan/penjualan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sebagian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membayar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tunggakan angsuran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pokok/bunga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bagi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BPR atau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tunggakan angsuran pokok,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margin,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bagi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hasil,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atau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ujrah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bagi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BPRS;</a:t>
            </a:r>
            <a:endParaRPr sz="1000">
              <a:latin typeface="Segoe UI"/>
              <a:cs typeface="Segoe UI"/>
            </a:endParaRPr>
          </a:p>
          <a:p>
            <a:pPr algn="just" marL="288925" marR="63500" indent="-215900">
              <a:lnSpc>
                <a:spcPct val="96000"/>
              </a:lnSpc>
              <a:spcBef>
                <a:spcPts val="45"/>
              </a:spcBef>
              <a:buAutoNum type="alphaLcPeriod"/>
              <a:tabLst>
                <a:tab pos="28956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jangka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pemblokiran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min.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sama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jangka waktu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penyediaan dana/penyaluran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dana;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dan</a:t>
            </a:r>
            <a:endParaRPr sz="1000">
              <a:latin typeface="Segoe UI"/>
              <a:cs typeface="Segoe UI"/>
            </a:endParaRPr>
          </a:p>
          <a:p>
            <a:pPr algn="just" marL="288925" marR="64135" indent="-215900">
              <a:lnSpc>
                <a:spcPts val="1100"/>
              </a:lnSpc>
              <a:spcBef>
                <a:spcPts val="120"/>
              </a:spcBef>
              <a:buAutoNum type="alphaLcPeriod"/>
              <a:tabLst>
                <a:tab pos="28956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agunan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disimpan/ditatausahakan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bersangkutan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70248" y="2860388"/>
            <a:ext cx="9328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 b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96705" y="1728535"/>
            <a:ext cx="210756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830403" y="1964641"/>
            <a:ext cx="3337560" cy="4137660"/>
            <a:chOff x="2830403" y="1964641"/>
            <a:chExt cx="3337560" cy="4137660"/>
          </a:xfrm>
        </p:grpSpPr>
        <p:sp>
          <p:nvSpPr>
            <p:cNvPr id="21" name="object 21"/>
            <p:cNvSpPr/>
            <p:nvPr/>
          </p:nvSpPr>
          <p:spPr>
            <a:xfrm>
              <a:off x="6159874" y="2280055"/>
              <a:ext cx="0" cy="3822065"/>
            </a:xfrm>
            <a:custGeom>
              <a:avLst/>
              <a:gdLst/>
              <a:ahLst/>
              <a:cxnLst/>
              <a:rect l="l" t="t" r="r" b="b"/>
              <a:pathLst>
                <a:path w="0" h="3822065">
                  <a:moveTo>
                    <a:pt x="0" y="0"/>
                  </a:moveTo>
                  <a:lnTo>
                    <a:pt x="0" y="3821903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830403" y="1964641"/>
              <a:ext cx="3275965" cy="208915"/>
            </a:xfrm>
            <a:custGeom>
              <a:avLst/>
              <a:gdLst/>
              <a:ahLst/>
              <a:cxnLst/>
              <a:rect l="l" t="t" r="r" b="b"/>
              <a:pathLst>
                <a:path w="3275965" h="208914">
                  <a:moveTo>
                    <a:pt x="3240935" y="0"/>
                  </a:moveTo>
                  <a:lnTo>
                    <a:pt x="34770" y="0"/>
                  </a:lnTo>
                  <a:lnTo>
                    <a:pt x="21235" y="2735"/>
                  </a:lnTo>
                  <a:lnTo>
                    <a:pt x="10183" y="10195"/>
                  </a:lnTo>
                  <a:lnTo>
                    <a:pt x="2732" y="21260"/>
                  </a:lnTo>
                  <a:lnTo>
                    <a:pt x="0" y="34810"/>
                  </a:lnTo>
                  <a:lnTo>
                    <a:pt x="0" y="174050"/>
                  </a:lnTo>
                  <a:lnTo>
                    <a:pt x="2732" y="187600"/>
                  </a:lnTo>
                  <a:lnTo>
                    <a:pt x="10183" y="198665"/>
                  </a:lnTo>
                  <a:lnTo>
                    <a:pt x="21235" y="206126"/>
                  </a:lnTo>
                  <a:lnTo>
                    <a:pt x="34770" y="208861"/>
                  </a:lnTo>
                  <a:lnTo>
                    <a:pt x="3240935" y="208861"/>
                  </a:lnTo>
                  <a:lnTo>
                    <a:pt x="3254469" y="206126"/>
                  </a:lnTo>
                  <a:lnTo>
                    <a:pt x="3265521" y="198665"/>
                  </a:lnTo>
                  <a:lnTo>
                    <a:pt x="3272973" y="187600"/>
                  </a:lnTo>
                  <a:lnTo>
                    <a:pt x="3275705" y="174050"/>
                  </a:lnTo>
                  <a:lnTo>
                    <a:pt x="3275705" y="34810"/>
                  </a:lnTo>
                  <a:lnTo>
                    <a:pt x="3272973" y="21260"/>
                  </a:lnTo>
                  <a:lnTo>
                    <a:pt x="3265521" y="10195"/>
                  </a:lnTo>
                  <a:lnTo>
                    <a:pt x="3254469" y="2735"/>
                  </a:lnTo>
                  <a:lnTo>
                    <a:pt x="32409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2901801" y="1683042"/>
            <a:ext cx="3111500" cy="50101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376555">
              <a:lnSpc>
                <a:spcPct val="100000"/>
              </a:lnSpc>
              <a:spcBef>
                <a:spcPts val="409"/>
              </a:spcBef>
            </a:pP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POJK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BMPD</a:t>
            </a:r>
            <a:endParaRPr sz="13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Pengecualian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Perhitungan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BMPK/BMPD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36875" y="1734631"/>
            <a:ext cx="210756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83973" y="3658567"/>
          <a:ext cx="2220595" cy="258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6680"/>
                <a:gridCol w="1057275"/>
              </a:tblGrid>
              <a:tr h="852443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415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52705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96520" indent="-635">
                        <a:lnSpc>
                          <a:spcPct val="95000"/>
                        </a:lnSpc>
                        <a:spcBef>
                          <a:spcPts val="50"/>
                        </a:spcBef>
                      </a:pPr>
                      <a:r>
                        <a:rPr dirty="0" sz="1100" spc="-1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enya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Koreksi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Laporan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35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85612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1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01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360" marR="173355" indent="-35560">
                        <a:lnSpc>
                          <a:spcPct val="1073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12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4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0" marR="10922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175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 marR="173355" indent="-65405">
                        <a:lnSpc>
                          <a:spcPct val="1055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54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2545648" y="2087754"/>
            <a:ext cx="7374890" cy="4163695"/>
            <a:chOff x="2545648" y="2087754"/>
            <a:chExt cx="7374890" cy="4163695"/>
          </a:xfrm>
        </p:grpSpPr>
        <p:sp>
          <p:nvSpPr>
            <p:cNvPr id="9" name="object 9"/>
            <p:cNvSpPr/>
            <p:nvPr/>
          </p:nvSpPr>
          <p:spPr>
            <a:xfrm>
              <a:off x="2551046" y="2093151"/>
              <a:ext cx="7364095" cy="4152900"/>
            </a:xfrm>
            <a:custGeom>
              <a:avLst/>
              <a:gdLst/>
              <a:ahLst/>
              <a:cxnLst/>
              <a:rect l="l" t="t" r="r" b="b"/>
              <a:pathLst>
                <a:path w="7364095" h="4152900">
                  <a:moveTo>
                    <a:pt x="7363546" y="0"/>
                  </a:moveTo>
                  <a:lnTo>
                    <a:pt x="0" y="0"/>
                  </a:lnTo>
                  <a:lnTo>
                    <a:pt x="0" y="4152374"/>
                  </a:lnTo>
                  <a:lnTo>
                    <a:pt x="7363546" y="4152374"/>
                  </a:lnTo>
                  <a:lnTo>
                    <a:pt x="73635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51046" y="2093151"/>
              <a:ext cx="7364095" cy="4152900"/>
            </a:xfrm>
            <a:custGeom>
              <a:avLst/>
              <a:gdLst/>
              <a:ahLst/>
              <a:cxnLst/>
              <a:rect l="l" t="t" r="r" b="b"/>
              <a:pathLst>
                <a:path w="7364095" h="4152900">
                  <a:moveTo>
                    <a:pt x="0" y="0"/>
                  </a:moveTo>
                  <a:lnTo>
                    <a:pt x="7363545" y="0"/>
                  </a:lnTo>
                  <a:lnTo>
                    <a:pt x="7363545" y="4152374"/>
                  </a:lnTo>
                  <a:lnTo>
                    <a:pt x="0" y="4152374"/>
                  </a:lnTo>
                  <a:lnTo>
                    <a:pt x="0" y="0"/>
                  </a:lnTo>
                  <a:close/>
                </a:path>
              </a:pathLst>
            </a:custGeom>
            <a:ln w="10274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250240" y="2264068"/>
              <a:ext cx="0" cy="3837940"/>
            </a:xfrm>
            <a:custGeom>
              <a:avLst/>
              <a:gdLst/>
              <a:ahLst/>
              <a:cxnLst/>
              <a:rect l="l" t="t" r="r" b="b"/>
              <a:pathLst>
                <a:path w="0" h="3837940">
                  <a:moveTo>
                    <a:pt x="0" y="0"/>
                  </a:moveTo>
                  <a:lnTo>
                    <a:pt x="0" y="3837542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1356993" y="2757929"/>
            <a:ext cx="1057275" cy="815975"/>
            <a:chOff x="1356993" y="2757929"/>
            <a:chExt cx="1057275" cy="815975"/>
          </a:xfrm>
        </p:grpSpPr>
        <p:sp>
          <p:nvSpPr>
            <p:cNvPr id="13" name="object 13"/>
            <p:cNvSpPr/>
            <p:nvPr/>
          </p:nvSpPr>
          <p:spPr>
            <a:xfrm>
              <a:off x="1356993" y="2757929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1" y="796359"/>
                  </a:lnTo>
                  <a:lnTo>
                    <a:pt x="40353" y="810535"/>
                  </a:lnTo>
                  <a:lnTo>
                    <a:pt x="66071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0" y="796359"/>
                  </a:lnTo>
                  <a:lnTo>
                    <a:pt x="1051940" y="775333"/>
                  </a:lnTo>
                  <a:lnTo>
                    <a:pt x="1057132" y="749585"/>
                  </a:lnTo>
                  <a:lnTo>
                    <a:pt x="1057132" y="66147"/>
                  </a:lnTo>
                  <a:lnTo>
                    <a:pt x="1051940" y="40400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395084" y="2952297"/>
              <a:ext cx="798195" cy="473075"/>
            </a:xfrm>
            <a:custGeom>
              <a:avLst/>
              <a:gdLst/>
              <a:ahLst/>
              <a:cxnLst/>
              <a:rect l="l" t="t" r="r" b="b"/>
              <a:pathLst>
                <a:path w="798194" h="473075">
                  <a:moveTo>
                    <a:pt x="695955" y="0"/>
                  </a:moveTo>
                  <a:lnTo>
                    <a:pt x="797741" y="0"/>
                  </a:lnTo>
                  <a:lnTo>
                    <a:pt x="797741" y="472784"/>
                  </a:lnTo>
                  <a:lnTo>
                    <a:pt x="695955" y="472784"/>
                  </a:lnTo>
                  <a:lnTo>
                    <a:pt x="695955" y="0"/>
                  </a:lnTo>
                  <a:close/>
                </a:path>
                <a:path w="798194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798194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562369" y="2823812"/>
            <a:ext cx="6502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akua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06614" y="2988404"/>
            <a:ext cx="563880" cy="51054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81280" marR="5080" indent="-69215">
              <a:lnSpc>
                <a:spcPts val="1200"/>
              </a:lnSpc>
              <a:spcBef>
                <a:spcPts val="24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marL="13335">
              <a:lnSpc>
                <a:spcPts val="1275"/>
              </a:lnSpc>
            </a:pP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58354" y="2278220"/>
            <a:ext cx="32727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Bagian</a:t>
            </a:r>
            <a:r>
              <a:rPr dirty="0" sz="1100" spc="46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100" spc="459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1100" spc="46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46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93007" y="2213950"/>
            <a:ext cx="3538220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3</a:t>
            </a:r>
            <a:r>
              <a:rPr dirty="0" sz="2900" spc="-380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dijamin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oleh</a:t>
            </a:r>
            <a:r>
              <a:rPr dirty="0" sz="11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Pemerintah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Indonesia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secara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langsung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58354" y="2595212"/>
            <a:ext cx="30562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au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MN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eten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341635" y="2858195"/>
            <a:ext cx="3391535" cy="1033780"/>
          </a:xfrm>
          <a:custGeom>
            <a:avLst/>
            <a:gdLst/>
            <a:ahLst/>
            <a:cxnLst/>
            <a:rect l="l" t="t" r="r" b="b"/>
            <a:pathLst>
              <a:path w="3391534" h="1033779">
                <a:moveTo>
                  <a:pt x="3391472" y="0"/>
                </a:moveTo>
                <a:lnTo>
                  <a:pt x="0" y="0"/>
                </a:lnTo>
                <a:lnTo>
                  <a:pt x="0" y="1033645"/>
                </a:lnTo>
                <a:lnTo>
                  <a:pt x="3391472" y="1033645"/>
                </a:lnTo>
                <a:lnTo>
                  <a:pt x="3391472" y="0"/>
                </a:lnTo>
                <a:close/>
              </a:path>
            </a:pathLst>
          </a:custGeom>
          <a:solidFill>
            <a:srgbClr val="EBF3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341635" y="2858195"/>
            <a:ext cx="3391535" cy="10337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73660">
              <a:lnSpc>
                <a:spcPts val="1030"/>
              </a:lnSpc>
              <a:spcBef>
                <a:spcPts val="315"/>
              </a:spcBef>
            </a:pP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Persyaratan</a:t>
            </a:r>
            <a:r>
              <a:rPr dirty="0" sz="900" spc="-1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pengecualian untuk</a:t>
            </a:r>
            <a:r>
              <a:rPr dirty="0" sz="900" spc="-1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angka </a:t>
            </a:r>
            <a:r>
              <a:rPr dirty="0" sz="900" b="1">
                <a:solidFill>
                  <a:srgbClr val="C06E00"/>
                </a:solidFill>
                <a:latin typeface="Segoe UI"/>
                <a:cs typeface="Segoe UI"/>
              </a:rPr>
              <a:t>3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 berubah menjadi:</a:t>
            </a:r>
            <a:endParaRPr sz="900">
              <a:latin typeface="Segoe UI"/>
              <a:cs typeface="Segoe UI"/>
            </a:endParaRPr>
          </a:p>
          <a:p>
            <a:pPr marL="288925" indent="-215900">
              <a:lnSpc>
                <a:spcPts val="1030"/>
              </a:lnSpc>
              <a:buAutoNum type="alphaLcPeriod"/>
              <a:tabLst>
                <a:tab pos="288925" algn="l"/>
                <a:tab pos="28956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jaminan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bersifat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tanpa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syarat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dapat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dibatalkan;</a:t>
            </a:r>
            <a:endParaRPr sz="900">
              <a:latin typeface="Segoe UI"/>
              <a:cs typeface="Segoe UI"/>
            </a:endParaRPr>
          </a:p>
          <a:p>
            <a:pPr marL="288925" marR="65405" indent="-215900">
              <a:lnSpc>
                <a:spcPct val="102200"/>
              </a:lnSpc>
              <a:buAutoNum type="alphaLcPeriod"/>
              <a:tabLst>
                <a:tab pos="289560" algn="l"/>
              </a:tabLst>
            </a:pP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jangka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pencairan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900" spc="229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dokumen </a:t>
            </a:r>
            <a:r>
              <a:rPr dirty="0" sz="900" spc="-2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jaminan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;</a:t>
            </a:r>
            <a:endParaRPr sz="900">
              <a:latin typeface="Segoe UI"/>
              <a:cs typeface="Segoe UI"/>
            </a:endParaRPr>
          </a:p>
          <a:p>
            <a:pPr marL="288925" indent="-215900">
              <a:lnSpc>
                <a:spcPts val="1010"/>
              </a:lnSpc>
              <a:buAutoNum type="alphaLcPeriod"/>
              <a:tabLst>
                <a:tab pos="288925" algn="l"/>
                <a:tab pos="28956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mempunyai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jangka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9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penjaminan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min.</a:t>
            </a:r>
            <a:r>
              <a:rPr dirty="0" sz="9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sama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endParaRPr sz="900">
              <a:latin typeface="Segoe UI"/>
              <a:cs typeface="Segoe UI"/>
            </a:endParaRPr>
          </a:p>
          <a:p>
            <a:pPr marL="288925">
              <a:lnSpc>
                <a:spcPts val="1045"/>
              </a:lnSpc>
              <a:spcBef>
                <a:spcPts val="25"/>
              </a:spcBef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jangka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waktu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dana;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900">
              <a:latin typeface="Segoe UI"/>
              <a:cs typeface="Segoe UI"/>
            </a:endParaRPr>
          </a:p>
          <a:p>
            <a:pPr marL="288925" indent="-215900">
              <a:lnSpc>
                <a:spcPts val="1045"/>
              </a:lnSpc>
              <a:buAutoNum type="alphaLcPeriod" startAt="4"/>
              <a:tabLst>
                <a:tab pos="289560" algn="l"/>
              </a:tabLst>
            </a:pP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9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dijaminkan</a:t>
            </a:r>
            <a:r>
              <a:rPr dirty="0" sz="9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kembali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42918" y="2278220"/>
            <a:ext cx="3393440" cy="51054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ct val="94500"/>
              </a:lnSpc>
              <a:spcBef>
                <a:spcPts val="170"/>
              </a:spcBef>
            </a:pP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Bagian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dijamin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oleh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Pemerintah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Indonesia secara langsung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au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MN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eten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7140" y="2838354"/>
            <a:ext cx="3391535" cy="897255"/>
          </a:xfrm>
          <a:prstGeom prst="rect">
            <a:avLst/>
          </a:prstGeom>
          <a:solidFill>
            <a:srgbClr val="EBF3F8"/>
          </a:solidFill>
        </p:spPr>
        <p:txBody>
          <a:bodyPr wrap="square" lIns="0" tIns="38735" rIns="0" bIns="0" rtlCol="0" vert="horz">
            <a:spAutoFit/>
          </a:bodyPr>
          <a:lstStyle/>
          <a:p>
            <a:pPr marL="73660">
              <a:lnSpc>
                <a:spcPts val="1045"/>
              </a:lnSpc>
              <a:spcBef>
                <a:spcPts val="305"/>
              </a:spcBef>
            </a:pP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Persyaratan</a:t>
            </a:r>
            <a:r>
              <a:rPr dirty="0" sz="900" spc="-2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pengecualian</a:t>
            </a:r>
            <a:r>
              <a:rPr dirty="0" sz="900" spc="-2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untuk</a:t>
            </a:r>
            <a:r>
              <a:rPr dirty="0" sz="900" spc="-2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angka</a:t>
            </a:r>
            <a:r>
              <a:rPr dirty="0" sz="900" spc="-2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5" b="1">
                <a:solidFill>
                  <a:srgbClr val="C06E00"/>
                </a:solidFill>
                <a:latin typeface="Segoe UI"/>
                <a:cs typeface="Segoe UI"/>
              </a:rPr>
              <a:t>3:</a:t>
            </a:r>
            <a:endParaRPr sz="900">
              <a:latin typeface="Segoe UI"/>
              <a:cs typeface="Segoe UI"/>
            </a:endParaRPr>
          </a:p>
          <a:p>
            <a:pPr marL="288925" indent="-215900">
              <a:lnSpc>
                <a:spcPts val="1045"/>
              </a:lnSpc>
              <a:buAutoNum type="alphaLcPeriod"/>
              <a:tabLst>
                <a:tab pos="288925" algn="l"/>
                <a:tab pos="28956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jaminan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bersifat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tanpa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syarat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dapat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dibatalkan;</a:t>
            </a:r>
            <a:endParaRPr sz="900">
              <a:latin typeface="Segoe UI"/>
              <a:cs typeface="Segoe UI"/>
            </a:endParaRPr>
          </a:p>
          <a:p>
            <a:pPr marL="288925" marR="66040" indent="-215900">
              <a:lnSpc>
                <a:spcPct val="102200"/>
              </a:lnSpc>
              <a:buAutoNum type="alphaLcPeriod"/>
              <a:tabLst>
                <a:tab pos="289560" algn="l"/>
              </a:tabLst>
            </a:pP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Harus</a:t>
            </a:r>
            <a:r>
              <a:rPr dirty="0" sz="900" spc="18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dapat</a:t>
            </a:r>
            <a:r>
              <a:rPr dirty="0" sz="900" spc="18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dicairkan</a:t>
            </a:r>
            <a:r>
              <a:rPr dirty="0" sz="900" spc="17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paling</a:t>
            </a:r>
            <a:r>
              <a:rPr dirty="0" sz="900" spc="17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lambat</a:t>
            </a:r>
            <a:r>
              <a:rPr dirty="0" sz="900" spc="18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7</a:t>
            </a:r>
            <a:r>
              <a:rPr dirty="0" sz="900" spc="18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HK</a:t>
            </a:r>
            <a:r>
              <a:rPr dirty="0" sz="900" spc="18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900" spc="18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klaim </a:t>
            </a:r>
            <a:r>
              <a:rPr dirty="0" sz="900" spc="-2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diajukan</a:t>
            </a:r>
            <a:r>
              <a:rPr dirty="0" sz="9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termasuk</a:t>
            </a:r>
            <a:r>
              <a:rPr dirty="0" sz="9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pencairan</a:t>
            </a:r>
            <a:r>
              <a:rPr dirty="0" sz="9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sebagian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;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900">
              <a:latin typeface="Segoe UI"/>
              <a:cs typeface="Segoe UI"/>
            </a:endParaRPr>
          </a:p>
          <a:p>
            <a:pPr marL="288925" indent="-215900">
              <a:lnSpc>
                <a:spcPts val="985"/>
              </a:lnSpc>
              <a:buAutoNum type="alphaLcPeriod"/>
              <a:tabLst>
                <a:tab pos="288925" algn="l"/>
                <a:tab pos="28956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mempunyai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jangka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9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penjaminan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min.</a:t>
            </a:r>
            <a:r>
              <a:rPr dirty="0" sz="9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sama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endParaRPr sz="900">
              <a:latin typeface="Segoe UI"/>
              <a:cs typeface="Segoe UI"/>
            </a:endParaRPr>
          </a:p>
          <a:p>
            <a:pPr marL="288925">
              <a:lnSpc>
                <a:spcPct val="100000"/>
              </a:lnSpc>
              <a:spcBef>
                <a:spcPts val="25"/>
              </a:spcBef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jangka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waktu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dana.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01154" y="3985100"/>
            <a:ext cx="3333750" cy="3581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60"/>
              </a:spcBef>
            </a:pP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Bagian</a:t>
            </a:r>
            <a:r>
              <a:rPr dirty="0" sz="1100" spc="2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1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1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BPR/S </a:t>
            </a:r>
            <a:r>
              <a:rPr dirty="0" sz="1100" spc="-29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memenuhi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persyaratan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374987" y="4368594"/>
            <a:ext cx="3391535" cy="1718945"/>
          </a:xfrm>
          <a:custGeom>
            <a:avLst/>
            <a:gdLst/>
            <a:ahLst/>
            <a:cxnLst/>
            <a:rect l="l" t="t" r="r" b="b"/>
            <a:pathLst>
              <a:path w="3391534" h="1718945">
                <a:moveTo>
                  <a:pt x="3391472" y="0"/>
                </a:moveTo>
                <a:lnTo>
                  <a:pt x="0" y="0"/>
                </a:lnTo>
                <a:lnTo>
                  <a:pt x="0" y="1718590"/>
                </a:lnTo>
                <a:lnTo>
                  <a:pt x="3391472" y="1718590"/>
                </a:lnTo>
                <a:lnTo>
                  <a:pt x="3391472" y="0"/>
                </a:lnTo>
                <a:close/>
              </a:path>
            </a:pathLst>
          </a:custGeom>
          <a:solidFill>
            <a:srgbClr val="EBF3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374987" y="4368594"/>
            <a:ext cx="3391535" cy="171894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just" marL="73660" marR="1160145">
              <a:lnSpc>
                <a:spcPts val="1010"/>
              </a:lnSpc>
              <a:spcBef>
                <a:spcPts val="420"/>
              </a:spcBef>
            </a:pP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Persyaratan pengecualian untuk angka </a:t>
            </a:r>
            <a:r>
              <a:rPr dirty="0" sz="900" b="1">
                <a:solidFill>
                  <a:srgbClr val="C06E00"/>
                </a:solidFill>
                <a:latin typeface="Segoe UI"/>
                <a:cs typeface="Segoe UI"/>
              </a:rPr>
              <a:t>4 </a:t>
            </a:r>
            <a:r>
              <a:rPr dirty="0" sz="900" spc="-23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disesuaikan</a:t>
            </a:r>
            <a:r>
              <a:rPr dirty="0" sz="900" spc="-2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menjadi:</a:t>
            </a:r>
            <a:endParaRPr sz="900">
              <a:latin typeface="Segoe UI"/>
              <a:cs typeface="Segoe UI"/>
            </a:endParaRPr>
          </a:p>
          <a:p>
            <a:pPr algn="just" marL="288925" indent="-215900">
              <a:lnSpc>
                <a:spcPts val="1055"/>
              </a:lnSpc>
              <a:buAutoNum type="alphaLcPeriod"/>
              <a:tabLst>
                <a:tab pos="28956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terdapat</a:t>
            </a:r>
            <a:r>
              <a:rPr dirty="0" sz="9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kesepakatan</a:t>
            </a:r>
            <a:r>
              <a:rPr dirty="0" sz="9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antara:</a:t>
            </a:r>
            <a:endParaRPr sz="900">
              <a:latin typeface="Segoe UI"/>
              <a:cs typeface="Segoe UI"/>
            </a:endParaRPr>
          </a:p>
          <a:p>
            <a:pPr algn="just" lvl="1" marL="514984" marR="66675" indent="-220979">
              <a:lnSpc>
                <a:spcPts val="1010"/>
              </a:lnSpc>
              <a:spcBef>
                <a:spcPts val="114"/>
              </a:spcBef>
              <a:buAutoNum type="arabicParenR"/>
              <a:tabLst>
                <a:tab pos="51562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melakukan penempatan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 antar bank;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900">
              <a:latin typeface="Segoe UI"/>
              <a:cs typeface="Segoe UI"/>
            </a:endParaRPr>
          </a:p>
          <a:p>
            <a:pPr algn="just" lvl="1" marL="514984" marR="67310" indent="-220979">
              <a:lnSpc>
                <a:spcPts val="1010"/>
              </a:lnSpc>
              <a:spcBef>
                <a:spcPts val="95"/>
              </a:spcBef>
              <a:buAutoNum type="arabicParenR"/>
              <a:tabLst>
                <a:tab pos="51562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menerima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9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antar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bank,</a:t>
            </a:r>
            <a:endParaRPr sz="900">
              <a:latin typeface="Segoe UI"/>
              <a:cs typeface="Segoe UI"/>
            </a:endParaRPr>
          </a:p>
          <a:p>
            <a:pPr algn="just" marL="294005" marR="65405">
              <a:lnSpc>
                <a:spcPct val="98500"/>
              </a:lnSpc>
              <a:spcBef>
                <a:spcPts val="15"/>
              </a:spcBef>
            </a:pP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melalui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skema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kerja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sama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lain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sebagai 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lembaga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pengayom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(lembaga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berfungsi </a:t>
            </a:r>
            <a:r>
              <a:rPr dirty="0" sz="900" spc="-2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menjalankan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skema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kerja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sama,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a.l.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membantu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BPR/S </a:t>
            </a:r>
            <a:r>
              <a:rPr dirty="0" sz="900" spc="-2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9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mengatasi kesulitan</a:t>
            </a:r>
            <a:r>
              <a:rPr dirty="0" sz="9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likuiditas)</a:t>
            </a:r>
            <a:endParaRPr sz="900">
              <a:latin typeface="Segoe UI"/>
              <a:cs typeface="Segoe UI"/>
            </a:endParaRPr>
          </a:p>
          <a:p>
            <a:pPr algn="just" marL="288925" indent="-215900">
              <a:lnSpc>
                <a:spcPct val="100000"/>
              </a:lnSpc>
              <a:spcBef>
                <a:spcPts val="25"/>
              </a:spcBef>
              <a:buAutoNum type="alphaLcPeriod" startAt="2"/>
              <a:tabLst>
                <a:tab pos="28956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menanggulangi kesulitan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likuiditas BPR/S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93007" y="3890350"/>
            <a:ext cx="237490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4</a:t>
            </a:r>
            <a:endParaRPr sz="290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58354" y="3985100"/>
            <a:ext cx="3333750" cy="3581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60"/>
              </a:spcBef>
            </a:pP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Bagian</a:t>
            </a:r>
            <a:r>
              <a:rPr dirty="0" sz="1100" spc="2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1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1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BPR/S </a:t>
            </a:r>
            <a:r>
              <a:rPr dirty="0" sz="1100" spc="-29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memenuhi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persyaratan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97139" y="4383020"/>
            <a:ext cx="3391535" cy="1718945"/>
          </a:xfrm>
          <a:prstGeom prst="rect">
            <a:avLst/>
          </a:prstGeom>
          <a:solidFill>
            <a:srgbClr val="EBF3F8"/>
          </a:solidFill>
        </p:spPr>
        <p:txBody>
          <a:bodyPr wrap="square" lIns="0" tIns="42545" rIns="0" bIns="0" rtlCol="0" vert="horz">
            <a:spAutoFit/>
          </a:bodyPr>
          <a:lstStyle/>
          <a:p>
            <a:pPr marL="73660">
              <a:lnSpc>
                <a:spcPts val="1030"/>
              </a:lnSpc>
              <a:spcBef>
                <a:spcPts val="335"/>
              </a:spcBef>
            </a:pP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Persyaratan</a:t>
            </a:r>
            <a:r>
              <a:rPr dirty="0" sz="900" spc="-2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pengecualian</a:t>
            </a:r>
            <a:r>
              <a:rPr dirty="0" sz="900" spc="-2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untuk</a:t>
            </a:r>
            <a:r>
              <a:rPr dirty="0" sz="900" spc="-2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angka</a:t>
            </a:r>
            <a:r>
              <a:rPr dirty="0" sz="900" spc="-2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5" b="1">
                <a:solidFill>
                  <a:srgbClr val="C06E00"/>
                </a:solidFill>
                <a:latin typeface="Segoe UI"/>
                <a:cs typeface="Segoe UI"/>
              </a:rPr>
              <a:t>4:</a:t>
            </a:r>
            <a:endParaRPr sz="900">
              <a:latin typeface="Segoe UI"/>
              <a:cs typeface="Segoe UI"/>
            </a:endParaRPr>
          </a:p>
          <a:p>
            <a:pPr marL="288925" indent="-215900">
              <a:lnSpc>
                <a:spcPts val="1030"/>
              </a:lnSpc>
              <a:buAutoNum type="alphaLcPeriod"/>
              <a:tabLst>
                <a:tab pos="288925" algn="l"/>
                <a:tab pos="28956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Terdapat</a:t>
            </a:r>
            <a:r>
              <a:rPr dirty="0" sz="9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kesepakatan</a:t>
            </a:r>
            <a:r>
              <a:rPr dirty="0" sz="9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antara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9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menempatkan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endParaRPr sz="900">
              <a:latin typeface="Segoe UI"/>
              <a:cs typeface="Segoe UI"/>
            </a:endParaRPr>
          </a:p>
          <a:p>
            <a:pPr marL="288925" marR="67310">
              <a:lnSpc>
                <a:spcPct val="102200"/>
              </a:lnSpc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900" spc="1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900" spc="1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900" spc="1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1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menerima</a:t>
            </a:r>
            <a:r>
              <a:rPr dirty="0" sz="900" spc="1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900" spc="1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900" spc="1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Antar </a:t>
            </a:r>
            <a:r>
              <a:rPr dirty="0" sz="900" spc="-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endParaRPr sz="900">
              <a:latin typeface="Segoe UI"/>
              <a:cs typeface="Segoe UI"/>
            </a:endParaRPr>
          </a:p>
          <a:p>
            <a:pPr marL="288925" indent="-215900">
              <a:lnSpc>
                <a:spcPts val="1010"/>
              </a:lnSpc>
              <a:buAutoNum type="alphaLcPeriod" startAt="2"/>
              <a:tabLst>
                <a:tab pos="28956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rangka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menanggulangi kesulitan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likuiditas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BPR;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dan</a:t>
            </a:r>
            <a:endParaRPr sz="900">
              <a:latin typeface="Segoe UI"/>
              <a:cs typeface="Segoe UI"/>
            </a:endParaRPr>
          </a:p>
          <a:p>
            <a:pPr marL="288925" indent="-215900">
              <a:lnSpc>
                <a:spcPts val="1030"/>
              </a:lnSpc>
              <a:spcBef>
                <a:spcPts val="25"/>
              </a:spcBef>
              <a:buAutoNum type="alphaLcPeriod" startAt="2"/>
              <a:tabLst>
                <a:tab pos="288925" algn="l"/>
                <a:tab pos="28956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bagian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Penempatan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Antar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Bank dimaksud:</a:t>
            </a:r>
            <a:endParaRPr sz="900">
              <a:latin typeface="Segoe UI"/>
              <a:cs typeface="Segoe UI"/>
            </a:endParaRPr>
          </a:p>
          <a:p>
            <a:pPr lvl="1" marL="439420" indent="-148590">
              <a:lnSpc>
                <a:spcPts val="1030"/>
              </a:lnSpc>
              <a:buFont typeface="Arial MT"/>
              <a:buChar char="•"/>
              <a:tabLst>
                <a:tab pos="440055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merupakan</a:t>
            </a:r>
            <a:r>
              <a:rPr dirty="0" sz="900" spc="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simpanan,</a:t>
            </a:r>
            <a:r>
              <a:rPr dirty="0" sz="900" spc="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iuran,</a:t>
            </a:r>
            <a:r>
              <a:rPr dirty="0" sz="900" spc="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900" spc="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porsi</a:t>
            </a:r>
            <a:r>
              <a:rPr dirty="0" sz="900" spc="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900" spc="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wajib</a:t>
            </a:r>
            <a:endParaRPr sz="900">
              <a:latin typeface="Segoe UI"/>
              <a:cs typeface="Segoe UI"/>
            </a:endParaRPr>
          </a:p>
          <a:p>
            <a:pPr marL="439420" marR="66675">
              <a:lnSpc>
                <a:spcPct val="102200"/>
              </a:lnSpc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ditempatkan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oleh</a:t>
            </a:r>
            <a:r>
              <a:rPr dirty="0" sz="9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9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900" spc="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900" spc="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9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kesepakatan; </a:t>
            </a:r>
            <a:r>
              <a:rPr dirty="0" sz="900" spc="-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endParaRPr sz="900">
              <a:latin typeface="Segoe UI"/>
              <a:cs typeface="Segoe UI"/>
            </a:endParaRPr>
          </a:p>
          <a:p>
            <a:pPr lvl="1" marL="439420" indent="-148590">
              <a:lnSpc>
                <a:spcPts val="1010"/>
              </a:lnSpc>
              <a:buFont typeface="Arial MT"/>
              <a:buChar char="•"/>
              <a:tabLst>
                <a:tab pos="440055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berasal</a:t>
            </a:r>
            <a:r>
              <a:rPr dirty="0" sz="900" spc="45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900" spc="4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simpanan,</a:t>
            </a:r>
            <a:r>
              <a:rPr dirty="0" sz="900" spc="4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iuran,</a:t>
            </a:r>
            <a:r>
              <a:rPr dirty="0" sz="900" spc="4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900" spc="4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porsi</a:t>
            </a:r>
            <a:r>
              <a:rPr dirty="0" sz="900" spc="4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900" spc="4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endParaRPr sz="900">
              <a:latin typeface="Segoe UI"/>
              <a:cs typeface="Segoe UI"/>
            </a:endParaRPr>
          </a:p>
          <a:p>
            <a:pPr marL="439420" marR="67310">
              <a:lnSpc>
                <a:spcPct val="102200"/>
              </a:lnSpc>
              <a:tabLst>
                <a:tab pos="1435100" algn="l"/>
                <a:tab pos="1859914" algn="l"/>
                <a:tab pos="2333625" algn="l"/>
                <a:tab pos="302895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ng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-m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g	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R	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g	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tu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j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uka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untuk 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menanggulangi kesulitan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likuiditas masingmasing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endParaRPr sz="900">
              <a:latin typeface="Segoe UI"/>
              <a:cs typeface="Segoe U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819243" y="1985196"/>
            <a:ext cx="7020559" cy="3484879"/>
            <a:chOff x="2819243" y="1985196"/>
            <a:chExt cx="7020559" cy="3484879"/>
          </a:xfrm>
        </p:grpSpPr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64697" y="2807816"/>
              <a:ext cx="374728" cy="375158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49397" y="5279532"/>
              <a:ext cx="190028" cy="190247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2819243" y="1985196"/>
              <a:ext cx="3275965" cy="208915"/>
            </a:xfrm>
            <a:custGeom>
              <a:avLst/>
              <a:gdLst/>
              <a:ahLst/>
              <a:cxnLst/>
              <a:rect l="l" t="t" r="r" b="b"/>
              <a:pathLst>
                <a:path w="3275965" h="208914">
                  <a:moveTo>
                    <a:pt x="3240935" y="0"/>
                  </a:moveTo>
                  <a:lnTo>
                    <a:pt x="34770" y="0"/>
                  </a:lnTo>
                  <a:lnTo>
                    <a:pt x="21236" y="2735"/>
                  </a:lnTo>
                  <a:lnTo>
                    <a:pt x="10184" y="10195"/>
                  </a:lnTo>
                  <a:lnTo>
                    <a:pt x="2732" y="21260"/>
                  </a:lnTo>
                  <a:lnTo>
                    <a:pt x="0" y="34810"/>
                  </a:lnTo>
                  <a:lnTo>
                    <a:pt x="0" y="174052"/>
                  </a:lnTo>
                  <a:lnTo>
                    <a:pt x="2732" y="187601"/>
                  </a:lnTo>
                  <a:lnTo>
                    <a:pt x="10184" y="198665"/>
                  </a:lnTo>
                  <a:lnTo>
                    <a:pt x="21236" y="206126"/>
                  </a:lnTo>
                  <a:lnTo>
                    <a:pt x="34770" y="208861"/>
                  </a:lnTo>
                  <a:lnTo>
                    <a:pt x="3240935" y="208861"/>
                  </a:lnTo>
                  <a:lnTo>
                    <a:pt x="3254470" y="206126"/>
                  </a:lnTo>
                  <a:lnTo>
                    <a:pt x="3265522" y="198665"/>
                  </a:lnTo>
                  <a:lnTo>
                    <a:pt x="3272973" y="187601"/>
                  </a:lnTo>
                  <a:lnTo>
                    <a:pt x="3275705" y="174052"/>
                  </a:lnTo>
                  <a:lnTo>
                    <a:pt x="3275705" y="34810"/>
                  </a:lnTo>
                  <a:lnTo>
                    <a:pt x="3272973" y="21260"/>
                  </a:lnTo>
                  <a:lnTo>
                    <a:pt x="3265522" y="10195"/>
                  </a:lnTo>
                  <a:lnTo>
                    <a:pt x="3254470" y="2735"/>
                  </a:lnTo>
                  <a:lnTo>
                    <a:pt x="32409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2890641" y="1673898"/>
            <a:ext cx="3111500" cy="53149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427990">
              <a:lnSpc>
                <a:spcPct val="100000"/>
              </a:lnSpc>
              <a:spcBef>
                <a:spcPts val="530"/>
              </a:spcBef>
            </a:pP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POJK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BMPD</a:t>
            </a:r>
            <a:endParaRPr sz="13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Pengecualian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Perhitungan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BMPK/BMPD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7768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545067" y="2204280"/>
            <a:ext cx="7374890" cy="3230245"/>
            <a:chOff x="2545067" y="2204280"/>
            <a:chExt cx="7374890" cy="3230245"/>
          </a:xfrm>
        </p:grpSpPr>
        <p:sp>
          <p:nvSpPr>
            <p:cNvPr id="4" name="object 4"/>
            <p:cNvSpPr/>
            <p:nvPr/>
          </p:nvSpPr>
          <p:spPr>
            <a:xfrm>
              <a:off x="2550464" y="2209678"/>
              <a:ext cx="7364095" cy="3219450"/>
            </a:xfrm>
            <a:custGeom>
              <a:avLst/>
              <a:gdLst/>
              <a:ahLst/>
              <a:cxnLst/>
              <a:rect l="l" t="t" r="r" b="b"/>
              <a:pathLst>
                <a:path w="7364095" h="3219450">
                  <a:moveTo>
                    <a:pt x="7363546" y="0"/>
                  </a:moveTo>
                  <a:lnTo>
                    <a:pt x="0" y="0"/>
                  </a:lnTo>
                  <a:lnTo>
                    <a:pt x="0" y="3219253"/>
                  </a:lnTo>
                  <a:lnTo>
                    <a:pt x="7363546" y="3219253"/>
                  </a:lnTo>
                  <a:lnTo>
                    <a:pt x="73635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550464" y="2209678"/>
              <a:ext cx="7364095" cy="3219450"/>
            </a:xfrm>
            <a:custGeom>
              <a:avLst/>
              <a:gdLst/>
              <a:ahLst/>
              <a:cxnLst/>
              <a:rect l="l" t="t" r="r" b="b"/>
              <a:pathLst>
                <a:path w="7364095" h="3219450">
                  <a:moveTo>
                    <a:pt x="0" y="0"/>
                  </a:moveTo>
                  <a:lnTo>
                    <a:pt x="7363545" y="0"/>
                  </a:lnTo>
                  <a:lnTo>
                    <a:pt x="7363545" y="3219252"/>
                  </a:lnTo>
                  <a:lnTo>
                    <a:pt x="0" y="3219252"/>
                  </a:lnTo>
                  <a:lnTo>
                    <a:pt x="0" y="0"/>
                  </a:lnTo>
                  <a:close/>
                </a:path>
              </a:pathLst>
            </a:custGeom>
            <a:ln w="10275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3973" y="3658567"/>
            <a:ext cx="1057275" cy="815975"/>
          </a:xfrm>
          <a:custGeom>
            <a:avLst/>
            <a:gdLst/>
            <a:ahLst/>
            <a:cxnLst/>
            <a:rect l="l" t="t" r="r" b="b"/>
            <a:pathLst>
              <a:path w="1057275" h="815975">
                <a:moveTo>
                  <a:pt x="1057133" y="0"/>
                </a:moveTo>
                <a:lnTo>
                  <a:pt x="0" y="0"/>
                </a:lnTo>
                <a:lnTo>
                  <a:pt x="0" y="815733"/>
                </a:lnTo>
                <a:lnTo>
                  <a:pt x="1057133" y="815733"/>
                </a:lnTo>
                <a:lnTo>
                  <a:pt x="1057133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83973" y="3698780"/>
            <a:ext cx="105727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10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973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334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2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47425" y="3658567"/>
            <a:ext cx="1057275" cy="815975"/>
          </a:xfrm>
          <a:custGeom>
            <a:avLst/>
            <a:gdLst/>
            <a:ahLst/>
            <a:cxnLst/>
            <a:rect l="l" t="t" r="r" b="b"/>
            <a:pathLst>
              <a:path w="1057275" h="815975">
                <a:moveTo>
                  <a:pt x="1057132" y="0"/>
                </a:moveTo>
                <a:lnTo>
                  <a:pt x="0" y="0"/>
                </a:lnTo>
                <a:lnTo>
                  <a:pt x="0" y="815733"/>
                </a:lnTo>
                <a:lnTo>
                  <a:pt x="1057132" y="815733"/>
                </a:lnTo>
                <a:lnTo>
                  <a:pt x="1057132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47425" y="3643724"/>
            <a:ext cx="1057275" cy="83058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ctr" marL="107950" marR="96520" indent="-635">
              <a:lnSpc>
                <a:spcPct val="95000"/>
              </a:lnSpc>
              <a:spcBef>
                <a:spcPts val="165"/>
              </a:spcBef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Laporan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7425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7425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356993" y="2757929"/>
            <a:ext cx="1057275" cy="815975"/>
            <a:chOff x="1356993" y="2757929"/>
            <a:chExt cx="1057275" cy="815975"/>
          </a:xfrm>
        </p:grpSpPr>
        <p:sp>
          <p:nvSpPr>
            <p:cNvPr id="18" name="object 18"/>
            <p:cNvSpPr/>
            <p:nvPr/>
          </p:nvSpPr>
          <p:spPr>
            <a:xfrm>
              <a:off x="1356993" y="2757929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1" y="796359"/>
                  </a:lnTo>
                  <a:lnTo>
                    <a:pt x="40353" y="810535"/>
                  </a:lnTo>
                  <a:lnTo>
                    <a:pt x="66071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0" y="796359"/>
                  </a:lnTo>
                  <a:lnTo>
                    <a:pt x="1051940" y="775333"/>
                  </a:lnTo>
                  <a:lnTo>
                    <a:pt x="1057132" y="749585"/>
                  </a:lnTo>
                  <a:lnTo>
                    <a:pt x="1057132" y="66147"/>
                  </a:lnTo>
                  <a:lnTo>
                    <a:pt x="1051940" y="40400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395084" y="2952297"/>
              <a:ext cx="798195" cy="473075"/>
            </a:xfrm>
            <a:custGeom>
              <a:avLst/>
              <a:gdLst/>
              <a:ahLst/>
              <a:cxnLst/>
              <a:rect l="l" t="t" r="r" b="b"/>
              <a:pathLst>
                <a:path w="798194" h="473075">
                  <a:moveTo>
                    <a:pt x="695955" y="0"/>
                  </a:moveTo>
                  <a:lnTo>
                    <a:pt x="797741" y="0"/>
                  </a:lnTo>
                  <a:lnTo>
                    <a:pt x="797741" y="472784"/>
                  </a:lnTo>
                  <a:lnTo>
                    <a:pt x="695955" y="472784"/>
                  </a:lnTo>
                  <a:lnTo>
                    <a:pt x="695955" y="0"/>
                  </a:lnTo>
                  <a:close/>
                </a:path>
                <a:path w="798194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798194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562369" y="2823812"/>
            <a:ext cx="6502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akua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06614" y="2988404"/>
            <a:ext cx="563880" cy="51054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81280" marR="5080" indent="-69215">
              <a:lnSpc>
                <a:spcPts val="1200"/>
              </a:lnSpc>
              <a:spcBef>
                <a:spcPts val="24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marL="13335">
              <a:lnSpc>
                <a:spcPts val="1275"/>
              </a:lnSpc>
            </a:pP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20749" y="2822592"/>
            <a:ext cx="3458845" cy="171894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9370" rIns="0" bIns="0" rtlCol="0" vert="horz">
            <a:spAutoFit/>
          </a:bodyPr>
          <a:lstStyle/>
          <a:p>
            <a:pPr marL="73660">
              <a:lnSpc>
                <a:spcPts val="1045"/>
              </a:lnSpc>
              <a:spcBef>
                <a:spcPts val="310"/>
              </a:spcBef>
            </a:pP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Dengan</a:t>
            </a:r>
            <a:r>
              <a:rPr dirty="0" sz="900" spc="-3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memenuhi</a:t>
            </a:r>
            <a:r>
              <a:rPr dirty="0" sz="900" spc="-2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persyaratan:</a:t>
            </a:r>
            <a:endParaRPr sz="900">
              <a:latin typeface="Segoe UI"/>
              <a:cs typeface="Segoe UI"/>
            </a:endParaRPr>
          </a:p>
          <a:p>
            <a:pPr algn="just" marL="350520" indent="-277495">
              <a:lnSpc>
                <a:spcPts val="1045"/>
              </a:lnSpc>
              <a:buAutoNum type="alphaLcPeriod"/>
              <a:tabLst>
                <a:tab pos="351155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900" spc="3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inti</a:t>
            </a:r>
            <a:r>
              <a:rPr dirty="0" sz="900" spc="3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bukan</a:t>
            </a:r>
            <a:r>
              <a:rPr dirty="0" sz="900" spc="3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merupakan</a:t>
            </a:r>
            <a:r>
              <a:rPr dirty="0" sz="900" spc="3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900" spc="3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r>
              <a:rPr dirty="0" sz="900" spc="3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endParaRPr sz="900">
              <a:latin typeface="Segoe UI"/>
              <a:cs typeface="Segoe UI"/>
            </a:endParaRPr>
          </a:p>
          <a:p>
            <a:pPr marL="350520">
              <a:lnSpc>
                <a:spcPct val="100000"/>
              </a:lnSpc>
              <a:spcBef>
                <a:spcPts val="25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BPR/S;</a:t>
            </a:r>
            <a:endParaRPr sz="900">
              <a:latin typeface="Segoe UI"/>
              <a:cs typeface="Segoe UI"/>
            </a:endParaRPr>
          </a:p>
          <a:p>
            <a:pPr algn="just" marL="350520" marR="66675" indent="-277495">
              <a:lnSpc>
                <a:spcPct val="96700"/>
              </a:lnSpc>
              <a:spcBef>
                <a:spcPts val="60"/>
              </a:spcBef>
              <a:buAutoNum type="alphaLcPeriod" startAt="2"/>
              <a:tabLst>
                <a:tab pos="351155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perusahaan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plasma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bukan merupakan anak perusahaan atau </a:t>
            </a:r>
            <a:r>
              <a:rPr dirty="0" sz="900" spc="-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cabang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dimiliki,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dikuasai,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atau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berafiliasi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dengan </a:t>
            </a:r>
            <a:r>
              <a:rPr dirty="0" sz="900" spc="-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inti;</a:t>
            </a:r>
            <a:endParaRPr sz="900">
              <a:latin typeface="Segoe UI"/>
              <a:cs typeface="Segoe UI"/>
            </a:endParaRPr>
          </a:p>
          <a:p>
            <a:pPr algn="just" marL="350520" indent="-277495">
              <a:lnSpc>
                <a:spcPts val="1010"/>
              </a:lnSpc>
              <a:buAutoNum type="alphaLcPeriod" startAt="2"/>
              <a:tabLst>
                <a:tab pos="351155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900" spc="3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3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plasma</a:t>
            </a:r>
            <a:r>
              <a:rPr dirty="0" sz="900" spc="3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3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memproduksi</a:t>
            </a:r>
            <a:r>
              <a:rPr dirty="0" sz="900" spc="3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3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komponen</a:t>
            </a:r>
            <a:r>
              <a:rPr dirty="0" sz="900" spc="3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3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endParaRPr sz="900">
              <a:latin typeface="Segoe UI"/>
              <a:cs typeface="Segoe UI"/>
            </a:endParaRPr>
          </a:p>
          <a:p>
            <a:pPr algn="just" marL="350520" marR="66675">
              <a:lnSpc>
                <a:spcPct val="102200"/>
              </a:lnSpc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diperlukan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perusahaan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inti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bagian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produksi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inti;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900">
              <a:latin typeface="Segoe UI"/>
              <a:cs typeface="Segoe UI"/>
            </a:endParaRPr>
          </a:p>
          <a:p>
            <a:pPr algn="just" marL="350520" indent="-277495">
              <a:lnSpc>
                <a:spcPts val="985"/>
              </a:lnSpc>
              <a:buAutoNum type="alphaLcPeriod" startAt="4"/>
              <a:tabLst>
                <a:tab pos="351155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perjanjian</a:t>
            </a:r>
            <a:r>
              <a:rPr dirty="0" sz="900" spc="3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kredit/pembiayaan</a:t>
            </a:r>
            <a:r>
              <a:rPr dirty="0" sz="900" spc="3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900" spc="3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900" spc="3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plasma</a:t>
            </a:r>
            <a:endParaRPr sz="900">
              <a:latin typeface="Segoe UI"/>
              <a:cs typeface="Segoe UI"/>
            </a:endParaRPr>
          </a:p>
          <a:p>
            <a:pPr algn="just" marL="350520" marR="66675">
              <a:lnSpc>
                <a:spcPct val="102200"/>
              </a:lnSpc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dilakukan oleh BPR/S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secara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langsung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dengan perusahaan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plasma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63123" y="2470244"/>
            <a:ext cx="16776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rs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ya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 b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408444" y="2424078"/>
            <a:ext cx="0" cy="2939415"/>
          </a:xfrm>
          <a:custGeom>
            <a:avLst/>
            <a:gdLst/>
            <a:ahLst/>
            <a:cxnLst/>
            <a:rect l="l" t="t" r="r" b="b"/>
            <a:pathLst>
              <a:path w="0" h="2939415">
                <a:moveTo>
                  <a:pt x="0" y="0"/>
                </a:moveTo>
                <a:lnTo>
                  <a:pt x="0" y="293904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855650" y="2436716"/>
            <a:ext cx="291655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en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c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ua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li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o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o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j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un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o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a 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Kemitraan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Inti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Plasma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90020" y="2345014"/>
            <a:ext cx="237490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1</a:t>
            </a:r>
            <a:endParaRPr sz="290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81965" y="4655660"/>
            <a:ext cx="2916555" cy="67818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just" marL="12700" marR="5080">
              <a:lnSpc>
                <a:spcPct val="96400"/>
              </a:lnSpc>
              <a:spcBef>
                <a:spcPts val="145"/>
              </a:spcBef>
            </a:pP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Pengecualian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Kelompok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Peminjam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PHBK,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sepanjang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memenuhi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persyaratan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tertentun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sebagaiman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POJK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BMPK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100" spc="2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PBI 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50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i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30" i="1">
                <a:solidFill>
                  <a:srgbClr val="3F3F3F"/>
                </a:solidFill>
                <a:latin typeface="Segoe UI"/>
                <a:cs typeface="Segoe UI"/>
              </a:rPr>
              <a:t>x</a:t>
            </a:r>
            <a:r>
              <a:rPr dirty="0" sz="1100" spc="-15" i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25" i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100" spc="-15" i="1">
                <a:solidFill>
                  <a:srgbClr val="3F3F3F"/>
                </a:solidFill>
                <a:latin typeface="Segoe UI"/>
                <a:cs typeface="Segoe UI"/>
              </a:rPr>
              <a:t>ti</a:t>
            </a:r>
            <a:r>
              <a:rPr dirty="0" sz="1100" spc="-35" i="1">
                <a:solidFill>
                  <a:srgbClr val="3F3F3F"/>
                </a:solidFill>
                <a:latin typeface="Segoe UI"/>
                <a:cs typeface="Segoe UI"/>
              </a:rPr>
              <a:t>ng</a:t>
            </a:r>
            <a:r>
              <a:rPr dirty="0" sz="1100" i="1">
                <a:solidFill>
                  <a:srgbClr val="3F3F3F"/>
                </a:solidFill>
                <a:latin typeface="Segoe UI"/>
                <a:cs typeface="Segoe UI"/>
              </a:rPr>
              <a:t>.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71102" y="4576150"/>
            <a:ext cx="237490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2</a:t>
            </a:r>
            <a:endParaRPr sz="29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63123" y="4643468"/>
            <a:ext cx="3251835" cy="3581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60"/>
              </a:spcBef>
              <a:tabLst>
                <a:tab pos="942975" algn="l"/>
                <a:tab pos="1410970" algn="l"/>
                <a:tab pos="1960245" algn="l"/>
                <a:tab pos="2399030" algn="l"/>
              </a:tabLst>
            </a:pP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en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ha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s	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o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a	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K	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i	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en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c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ua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li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kelompok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peminjam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783420" y="2097115"/>
            <a:ext cx="6354445" cy="236220"/>
          </a:xfrm>
          <a:custGeom>
            <a:avLst/>
            <a:gdLst/>
            <a:ahLst/>
            <a:cxnLst/>
            <a:rect l="l" t="t" r="r" b="b"/>
            <a:pathLst>
              <a:path w="6354445" h="236219">
                <a:moveTo>
                  <a:pt x="6314897" y="0"/>
                </a:moveTo>
                <a:lnTo>
                  <a:pt x="39282" y="0"/>
                </a:lnTo>
                <a:lnTo>
                  <a:pt x="23991" y="3090"/>
                </a:lnTo>
                <a:lnTo>
                  <a:pt x="11505" y="11518"/>
                </a:lnTo>
                <a:lnTo>
                  <a:pt x="3086" y="24019"/>
                </a:lnTo>
                <a:lnTo>
                  <a:pt x="0" y="39328"/>
                </a:lnTo>
                <a:lnTo>
                  <a:pt x="0" y="196632"/>
                </a:lnTo>
                <a:lnTo>
                  <a:pt x="3086" y="211941"/>
                </a:lnTo>
                <a:lnTo>
                  <a:pt x="11505" y="224442"/>
                </a:lnTo>
                <a:lnTo>
                  <a:pt x="23991" y="232870"/>
                </a:lnTo>
                <a:lnTo>
                  <a:pt x="39282" y="235960"/>
                </a:lnTo>
                <a:lnTo>
                  <a:pt x="6314897" y="235960"/>
                </a:lnTo>
                <a:lnTo>
                  <a:pt x="6330187" y="232870"/>
                </a:lnTo>
                <a:lnTo>
                  <a:pt x="6342674" y="224442"/>
                </a:lnTo>
                <a:lnTo>
                  <a:pt x="6351092" y="211941"/>
                </a:lnTo>
                <a:lnTo>
                  <a:pt x="6354179" y="196632"/>
                </a:lnTo>
                <a:lnTo>
                  <a:pt x="6354179" y="39328"/>
                </a:lnTo>
                <a:lnTo>
                  <a:pt x="6351092" y="24019"/>
                </a:lnTo>
                <a:lnTo>
                  <a:pt x="6342674" y="11518"/>
                </a:lnTo>
                <a:lnTo>
                  <a:pt x="6330187" y="3090"/>
                </a:lnTo>
                <a:lnTo>
                  <a:pt x="63148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903913" y="1734631"/>
            <a:ext cx="6313170" cy="595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7045">
              <a:lnSpc>
                <a:spcPct val="100000"/>
              </a:lnSpc>
              <a:spcBef>
                <a:spcPts val="100"/>
              </a:spcBef>
              <a:tabLst>
                <a:tab pos="4217670" algn="l"/>
              </a:tabLst>
            </a:pP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POJK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baseline="2136" sz="1950" spc="-22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baseline="2136" sz="195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BMPD	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Pengecualian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Kelompok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Peminjam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untuk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Pola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Kemitraan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Inti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Plasma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dan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PHBK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485717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56993" y="2263809"/>
            <a:ext cx="8522335" cy="3792854"/>
            <a:chOff x="1356993" y="2263809"/>
            <a:chExt cx="8522335" cy="3792854"/>
          </a:xfrm>
        </p:grpSpPr>
        <p:sp>
          <p:nvSpPr>
            <p:cNvPr id="4" name="object 4"/>
            <p:cNvSpPr/>
            <p:nvPr/>
          </p:nvSpPr>
          <p:spPr>
            <a:xfrm>
              <a:off x="2510294" y="2269206"/>
              <a:ext cx="7364095" cy="3782060"/>
            </a:xfrm>
            <a:custGeom>
              <a:avLst/>
              <a:gdLst/>
              <a:ahLst/>
              <a:cxnLst/>
              <a:rect l="l" t="t" r="r" b="b"/>
              <a:pathLst>
                <a:path w="7364095" h="3782060">
                  <a:moveTo>
                    <a:pt x="7363546" y="0"/>
                  </a:moveTo>
                  <a:lnTo>
                    <a:pt x="0" y="0"/>
                  </a:lnTo>
                  <a:lnTo>
                    <a:pt x="0" y="3781469"/>
                  </a:lnTo>
                  <a:lnTo>
                    <a:pt x="7363546" y="3781469"/>
                  </a:lnTo>
                  <a:lnTo>
                    <a:pt x="73635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510294" y="2269206"/>
              <a:ext cx="7364095" cy="3782060"/>
            </a:xfrm>
            <a:custGeom>
              <a:avLst/>
              <a:gdLst/>
              <a:ahLst/>
              <a:cxnLst/>
              <a:rect l="l" t="t" r="r" b="b"/>
              <a:pathLst>
                <a:path w="7364095" h="3782060">
                  <a:moveTo>
                    <a:pt x="0" y="0"/>
                  </a:moveTo>
                  <a:lnTo>
                    <a:pt x="7363545" y="0"/>
                  </a:lnTo>
                  <a:lnTo>
                    <a:pt x="7363545" y="3781470"/>
                  </a:lnTo>
                  <a:lnTo>
                    <a:pt x="0" y="3781470"/>
                  </a:lnTo>
                  <a:lnTo>
                    <a:pt x="0" y="0"/>
                  </a:lnTo>
                  <a:close/>
                </a:path>
              </a:pathLst>
            </a:custGeom>
            <a:ln w="10275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56993" y="2757929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1" y="796359"/>
                  </a:lnTo>
                  <a:lnTo>
                    <a:pt x="40353" y="810535"/>
                  </a:lnTo>
                  <a:lnTo>
                    <a:pt x="66071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0" y="796359"/>
                  </a:lnTo>
                  <a:lnTo>
                    <a:pt x="1051940" y="775333"/>
                  </a:lnTo>
                  <a:lnTo>
                    <a:pt x="1057132" y="749585"/>
                  </a:lnTo>
                  <a:lnTo>
                    <a:pt x="1057132" y="66147"/>
                  </a:lnTo>
                  <a:lnTo>
                    <a:pt x="1051940" y="40400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95084" y="2952297"/>
              <a:ext cx="798195" cy="473075"/>
            </a:xfrm>
            <a:custGeom>
              <a:avLst/>
              <a:gdLst/>
              <a:ahLst/>
              <a:cxnLst/>
              <a:rect l="l" t="t" r="r" b="b"/>
              <a:pathLst>
                <a:path w="798194" h="473075">
                  <a:moveTo>
                    <a:pt x="695955" y="0"/>
                  </a:moveTo>
                  <a:lnTo>
                    <a:pt x="797741" y="0"/>
                  </a:lnTo>
                  <a:lnTo>
                    <a:pt x="797741" y="472784"/>
                  </a:lnTo>
                  <a:lnTo>
                    <a:pt x="695955" y="472784"/>
                  </a:lnTo>
                  <a:lnTo>
                    <a:pt x="695955" y="0"/>
                  </a:lnTo>
                  <a:close/>
                </a:path>
                <a:path w="798194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798194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83973" y="3658567"/>
          <a:ext cx="2220595" cy="258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6680"/>
                <a:gridCol w="1057275"/>
              </a:tblGrid>
              <a:tr h="852443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415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52705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96520" indent="-635">
                        <a:lnSpc>
                          <a:spcPct val="95000"/>
                        </a:lnSpc>
                        <a:spcBef>
                          <a:spcPts val="50"/>
                        </a:spcBef>
                      </a:pPr>
                      <a:r>
                        <a:rPr dirty="0" sz="1100" spc="-1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enya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Koreksi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Laporan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35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85612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1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01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360" marR="173355" indent="-35560">
                        <a:lnSpc>
                          <a:spcPct val="1073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12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4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0" marR="10922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175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 marR="173355" indent="-65405">
                        <a:lnSpc>
                          <a:spcPct val="1055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54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562369" y="2823812"/>
            <a:ext cx="6502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akua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06614" y="2988404"/>
            <a:ext cx="563880" cy="51054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81280" marR="5080" indent="-69215">
              <a:lnSpc>
                <a:spcPts val="1200"/>
              </a:lnSpc>
              <a:spcBef>
                <a:spcPts val="24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marL="13335">
              <a:lnSpc>
                <a:spcPts val="1275"/>
              </a:lnSpc>
            </a:pP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460741" y="4355811"/>
            <a:ext cx="3371850" cy="1419860"/>
          </a:xfrm>
          <a:custGeom>
            <a:avLst/>
            <a:gdLst/>
            <a:ahLst/>
            <a:cxnLst/>
            <a:rect l="l" t="t" r="r" b="b"/>
            <a:pathLst>
              <a:path w="3371850" h="1419860">
                <a:moveTo>
                  <a:pt x="3371489" y="0"/>
                </a:moveTo>
                <a:lnTo>
                  <a:pt x="0" y="0"/>
                </a:lnTo>
                <a:lnTo>
                  <a:pt x="0" y="1419703"/>
                </a:lnTo>
                <a:lnTo>
                  <a:pt x="3371489" y="1419703"/>
                </a:lnTo>
                <a:lnTo>
                  <a:pt x="3371489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534655" y="4372719"/>
            <a:ext cx="323786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Pengecualian dapat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diberikan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sepanjang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didasarkan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pada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kebijakan tunjangan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dan fasilitas jabatan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 PPKB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diberikan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secara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wajar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kriteria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min.: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34655" y="4817726"/>
            <a:ext cx="3239135" cy="9156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6860" marR="5080" indent="-277495">
              <a:lnSpc>
                <a:spcPct val="100000"/>
              </a:lnSpc>
              <a:spcBef>
                <a:spcPts val="100"/>
              </a:spcBef>
              <a:buAutoNum type="alphaLcPeriod"/>
              <a:tabLst>
                <a:tab pos="276860" algn="l"/>
                <a:tab pos="277495" algn="l"/>
                <a:tab pos="1207135" algn="l"/>
                <a:tab pos="2353310" algn="l"/>
              </a:tabLst>
            </a:pP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ili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i	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mpu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ka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 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kredit/pembiayaan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diterima;</a:t>
            </a:r>
            <a:endParaRPr sz="1000">
              <a:latin typeface="Segoe UI"/>
              <a:cs typeface="Segoe UI"/>
            </a:endParaRPr>
          </a:p>
          <a:p>
            <a:pPr marL="276860" indent="-277495">
              <a:lnSpc>
                <a:spcPts val="1105"/>
              </a:lnSpc>
              <a:buAutoNum type="alphaLcPeriod"/>
              <a:tabLst>
                <a:tab pos="276860" algn="l"/>
                <a:tab pos="277495" algn="l"/>
              </a:tabLst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ada</a:t>
            </a:r>
            <a:r>
              <a:rPr dirty="0" sz="1000" spc="3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perlakuan</a:t>
            </a:r>
            <a:r>
              <a:rPr dirty="0" sz="1000" spc="3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khusus</a:t>
            </a:r>
            <a:r>
              <a:rPr dirty="0" sz="10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0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pegawai</a:t>
            </a:r>
            <a:r>
              <a:rPr dirty="0" sz="10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endParaRPr sz="1000">
              <a:latin typeface="Segoe UI"/>
              <a:cs typeface="Segoe UI"/>
            </a:endParaRPr>
          </a:p>
          <a:p>
            <a:pPr marL="276860">
              <a:lnSpc>
                <a:spcPct val="100000"/>
              </a:lnSpc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pemberian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kredit/pembiayaan;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1000">
              <a:latin typeface="Segoe UI"/>
              <a:cs typeface="Segoe UI"/>
            </a:endParaRPr>
          </a:p>
          <a:p>
            <a:pPr marL="276860" marR="6350" indent="-277495">
              <a:lnSpc>
                <a:spcPts val="1100"/>
              </a:lnSpc>
              <a:spcBef>
                <a:spcPts val="120"/>
              </a:spcBef>
              <a:buAutoNum type="alphaLcPeriod" startAt="3"/>
              <a:tabLst>
                <a:tab pos="276860" algn="l"/>
                <a:tab pos="27749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1000" spc="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tujuan</a:t>
            </a:r>
            <a:r>
              <a:rPr dirty="0" sz="10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000" spc="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prosedur</a:t>
            </a:r>
            <a:r>
              <a:rPr dirty="0" sz="10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pemberian</a:t>
            </a:r>
            <a:r>
              <a:rPr dirty="0" sz="10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kredit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diatur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PPKB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21955" y="2534252"/>
            <a:ext cx="9328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 b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46108" y="2293198"/>
            <a:ext cx="3639820" cy="2190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1315" indent="-304800">
              <a:lnSpc>
                <a:spcPts val="3290"/>
              </a:lnSpc>
              <a:spcBef>
                <a:spcPts val="100"/>
              </a:spcBef>
              <a:buClr>
                <a:srgbClr val="252D69"/>
              </a:buClr>
              <a:buSzPct val="263636"/>
              <a:buFont typeface="Segoe UI"/>
              <a:buAutoNum type="arabicPlain"/>
              <a:tabLst>
                <a:tab pos="361950" algn="l"/>
              </a:tabLst>
            </a:pP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Kr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40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y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:</a:t>
            </a:r>
            <a:endParaRPr sz="1100">
              <a:latin typeface="Segoe UI"/>
              <a:cs typeface="Segoe UI"/>
            </a:endParaRPr>
          </a:p>
          <a:p>
            <a:pPr algn="just" lvl="1" marL="638175" indent="-277495">
              <a:lnSpc>
                <a:spcPts val="1070"/>
              </a:lnSpc>
              <a:buAutoNum type="alphaLcPeriod"/>
              <a:tabLst>
                <a:tab pos="638810" algn="l"/>
              </a:tabLst>
            </a:pP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gg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o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ks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;</a:t>
            </a:r>
            <a:endParaRPr sz="1100">
              <a:latin typeface="Segoe UI"/>
              <a:cs typeface="Segoe UI"/>
            </a:endParaRPr>
          </a:p>
          <a:p>
            <a:pPr algn="just" lvl="1" marL="638175" indent="-277495">
              <a:lnSpc>
                <a:spcPts val="1250"/>
              </a:lnSpc>
              <a:buAutoNum type="alphaLcPeriod"/>
              <a:tabLst>
                <a:tab pos="638810" algn="l"/>
              </a:tabLst>
            </a:pP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gg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o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40">
                <a:solidFill>
                  <a:srgbClr val="3F3F3F"/>
                </a:solidFill>
                <a:latin typeface="Segoe UI"/>
                <a:cs typeface="Segoe UI"/>
              </a:rPr>
              <a:t>w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0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o</a:t>
            </a:r>
            <a:r>
              <a:rPr dirty="0" sz="1100" spc="-40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sa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;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au</a:t>
            </a:r>
            <a:endParaRPr sz="1100">
              <a:latin typeface="Segoe UI"/>
              <a:cs typeface="Segoe UI"/>
            </a:endParaRPr>
          </a:p>
          <a:p>
            <a:pPr algn="just" lvl="1" marL="638175" marR="43180" indent="-277495">
              <a:lnSpc>
                <a:spcPts val="1200"/>
              </a:lnSpc>
              <a:spcBef>
                <a:spcPts val="130"/>
              </a:spcBef>
              <a:buAutoNum type="alphaLcPeriod"/>
              <a:tabLst>
                <a:tab pos="638810" algn="l"/>
              </a:tabLst>
            </a:pP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pegawai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BPR/S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memenuhi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kriteria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pihak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terkait,</a:t>
            </a:r>
            <a:endParaRPr sz="1100">
              <a:latin typeface="Segoe UI"/>
              <a:cs typeface="Segoe UI"/>
            </a:endParaRPr>
          </a:p>
          <a:p>
            <a:pPr algn="just" marL="361315" marR="43180">
              <a:lnSpc>
                <a:spcPct val="95500"/>
              </a:lnSpc>
              <a:spcBef>
                <a:spcPts val="15"/>
              </a:spcBef>
            </a:pP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yang ditujukan untuk peningkatan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kesejahteraan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dan 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dibayar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kembali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dari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pendapatan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yang diperoleh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dari 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100" spc="-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y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100" spc="-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sa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  <a:p>
            <a:pPr algn="just" marL="349885" marR="390525" indent="-312420">
              <a:lnSpc>
                <a:spcPct val="83200"/>
              </a:lnSpc>
              <a:spcBef>
                <a:spcPts val="80"/>
              </a:spcBef>
              <a:buClr>
                <a:srgbClr val="252D69"/>
              </a:buClr>
              <a:buSzPct val="263636"/>
              <a:buAutoNum type="arabicPlain" startAt="2"/>
              <a:tabLst>
                <a:tab pos="350520" algn="l"/>
              </a:tabLst>
            </a:pP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Tidak diatur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mengenai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kriteria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pengecualian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BMPK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pihak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rangka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kesejahteraan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84709" y="3972908"/>
            <a:ext cx="3007360" cy="3581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60"/>
              </a:spcBef>
            </a:pP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Menambahkan</a:t>
            </a:r>
            <a:r>
              <a:rPr dirty="0" sz="1100" spc="9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kriteria</a:t>
            </a:r>
            <a:r>
              <a:rPr dirty="0" sz="1100" spc="6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pengecualian</a:t>
            </a:r>
            <a:r>
              <a:rPr dirty="0" sz="1100" spc="7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BMPK </a:t>
            </a:r>
            <a:r>
              <a:rPr dirty="0" sz="1100" spc="-29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-6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rangka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kesejahteraan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874661" y="2117206"/>
            <a:ext cx="7072630" cy="3836670"/>
            <a:chOff x="2874661" y="2117206"/>
            <a:chExt cx="7072630" cy="3836670"/>
          </a:xfrm>
        </p:grpSpPr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72002" y="4156553"/>
              <a:ext cx="374728" cy="37515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295412" y="2506828"/>
              <a:ext cx="0" cy="3439160"/>
            </a:xfrm>
            <a:custGeom>
              <a:avLst/>
              <a:gdLst/>
              <a:ahLst/>
              <a:cxnLst/>
              <a:rect l="l" t="t" r="r" b="b"/>
              <a:pathLst>
                <a:path w="0" h="3439160">
                  <a:moveTo>
                    <a:pt x="0" y="0"/>
                  </a:moveTo>
                  <a:lnTo>
                    <a:pt x="0" y="3438817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874661" y="2117206"/>
              <a:ext cx="5203825" cy="318135"/>
            </a:xfrm>
            <a:custGeom>
              <a:avLst/>
              <a:gdLst/>
              <a:ahLst/>
              <a:cxnLst/>
              <a:rect l="l" t="t" r="r" b="b"/>
              <a:pathLst>
                <a:path w="5203825" h="318135">
                  <a:moveTo>
                    <a:pt x="5150792" y="0"/>
                  </a:moveTo>
                  <a:lnTo>
                    <a:pt x="52953" y="0"/>
                  </a:lnTo>
                  <a:lnTo>
                    <a:pt x="32341" y="4166"/>
                  </a:lnTo>
                  <a:lnTo>
                    <a:pt x="15509" y="15527"/>
                  </a:lnTo>
                  <a:lnTo>
                    <a:pt x="4161" y="32379"/>
                  </a:lnTo>
                  <a:lnTo>
                    <a:pt x="0" y="53014"/>
                  </a:lnTo>
                  <a:lnTo>
                    <a:pt x="0" y="265066"/>
                  </a:lnTo>
                  <a:lnTo>
                    <a:pt x="4161" y="285702"/>
                  </a:lnTo>
                  <a:lnTo>
                    <a:pt x="15509" y="302554"/>
                  </a:lnTo>
                  <a:lnTo>
                    <a:pt x="32341" y="313915"/>
                  </a:lnTo>
                  <a:lnTo>
                    <a:pt x="52953" y="318081"/>
                  </a:lnTo>
                  <a:lnTo>
                    <a:pt x="5150792" y="318081"/>
                  </a:lnTo>
                  <a:lnTo>
                    <a:pt x="5171404" y="313915"/>
                  </a:lnTo>
                  <a:lnTo>
                    <a:pt x="5188236" y="302554"/>
                  </a:lnTo>
                  <a:lnTo>
                    <a:pt x="5199584" y="285702"/>
                  </a:lnTo>
                  <a:lnTo>
                    <a:pt x="5203746" y="265066"/>
                  </a:lnTo>
                  <a:lnTo>
                    <a:pt x="5203746" y="53014"/>
                  </a:lnTo>
                  <a:lnTo>
                    <a:pt x="5199584" y="32379"/>
                  </a:lnTo>
                  <a:lnTo>
                    <a:pt x="5188236" y="15527"/>
                  </a:lnTo>
                  <a:lnTo>
                    <a:pt x="5171404" y="4166"/>
                  </a:lnTo>
                  <a:lnTo>
                    <a:pt x="51507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3030883" y="1734631"/>
            <a:ext cx="6146165" cy="656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0040">
              <a:lnSpc>
                <a:spcPct val="100000"/>
              </a:lnSpc>
              <a:spcBef>
                <a:spcPts val="100"/>
              </a:spcBef>
              <a:tabLst>
                <a:tab pos="4050665" algn="l"/>
              </a:tabLst>
            </a:pP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POJK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baseline="2136" sz="1950" spc="-22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baseline="2136" sz="195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BMPD	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Pengecualian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BMPK Pihak</a:t>
            </a:r>
            <a:r>
              <a:rPr dirty="0" sz="130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Terkait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Dalam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Rangka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Kesejahteraan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53581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6877" y="2150379"/>
            <a:ext cx="9544685" cy="2570480"/>
            <a:chOff x="256877" y="2150379"/>
            <a:chExt cx="9544685" cy="2570480"/>
          </a:xfrm>
        </p:grpSpPr>
        <p:sp>
          <p:nvSpPr>
            <p:cNvPr id="3" name="object 3"/>
            <p:cNvSpPr/>
            <p:nvPr/>
          </p:nvSpPr>
          <p:spPr>
            <a:xfrm>
              <a:off x="402737" y="2313185"/>
              <a:ext cx="9399270" cy="2407285"/>
            </a:xfrm>
            <a:custGeom>
              <a:avLst/>
              <a:gdLst/>
              <a:ahLst/>
              <a:cxnLst/>
              <a:rect l="l" t="t" r="r" b="b"/>
              <a:pathLst>
                <a:path w="9399270" h="2407285">
                  <a:moveTo>
                    <a:pt x="9398797" y="0"/>
                  </a:moveTo>
                  <a:lnTo>
                    <a:pt x="0" y="0"/>
                  </a:lnTo>
                  <a:lnTo>
                    <a:pt x="0" y="2407089"/>
                  </a:lnTo>
                  <a:lnTo>
                    <a:pt x="9398797" y="2407089"/>
                  </a:lnTo>
                  <a:lnTo>
                    <a:pt x="9398797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56877" y="2205575"/>
              <a:ext cx="3375660" cy="291465"/>
            </a:xfrm>
            <a:custGeom>
              <a:avLst/>
              <a:gdLst/>
              <a:ahLst/>
              <a:cxnLst/>
              <a:rect l="l" t="t" r="r" b="b"/>
              <a:pathLst>
                <a:path w="3375660" h="291464">
                  <a:moveTo>
                    <a:pt x="3230103" y="0"/>
                  </a:moveTo>
                  <a:lnTo>
                    <a:pt x="145500" y="0"/>
                  </a:lnTo>
                  <a:lnTo>
                    <a:pt x="99511" y="7426"/>
                  </a:lnTo>
                  <a:lnTo>
                    <a:pt x="59569" y="28105"/>
                  </a:lnTo>
                  <a:lnTo>
                    <a:pt x="28073" y="59638"/>
                  </a:lnTo>
                  <a:lnTo>
                    <a:pt x="7417" y="99626"/>
                  </a:lnTo>
                  <a:lnTo>
                    <a:pt x="0" y="145665"/>
                  </a:lnTo>
                  <a:lnTo>
                    <a:pt x="7417" y="191707"/>
                  </a:lnTo>
                  <a:lnTo>
                    <a:pt x="28073" y="231694"/>
                  </a:lnTo>
                  <a:lnTo>
                    <a:pt x="59569" y="263227"/>
                  </a:lnTo>
                  <a:lnTo>
                    <a:pt x="99511" y="283906"/>
                  </a:lnTo>
                  <a:lnTo>
                    <a:pt x="145500" y="291332"/>
                  </a:lnTo>
                  <a:lnTo>
                    <a:pt x="3230099" y="291336"/>
                  </a:lnTo>
                  <a:lnTo>
                    <a:pt x="3276088" y="283910"/>
                  </a:lnTo>
                  <a:lnTo>
                    <a:pt x="3316030" y="263231"/>
                  </a:lnTo>
                  <a:lnTo>
                    <a:pt x="3347527" y="231698"/>
                  </a:lnTo>
                  <a:lnTo>
                    <a:pt x="3368182" y="191711"/>
                  </a:lnTo>
                  <a:lnTo>
                    <a:pt x="3375604" y="145669"/>
                  </a:lnTo>
                  <a:lnTo>
                    <a:pt x="3368186" y="99626"/>
                  </a:lnTo>
                  <a:lnTo>
                    <a:pt x="3347530" y="59638"/>
                  </a:lnTo>
                  <a:lnTo>
                    <a:pt x="3316034" y="28105"/>
                  </a:lnTo>
                  <a:lnTo>
                    <a:pt x="3276092" y="7426"/>
                  </a:lnTo>
                  <a:lnTo>
                    <a:pt x="3230103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1774" y="2150379"/>
              <a:ext cx="426327" cy="42681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38709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15"/>
              <a:t>R</a:t>
            </a:r>
            <a:r>
              <a:rPr dirty="0" spc="-114"/>
              <a:t>I</a:t>
            </a:r>
            <a:r>
              <a:rPr dirty="0" spc="-204"/>
              <a:t>NG</a:t>
            </a:r>
            <a:r>
              <a:rPr dirty="0" spc="-185"/>
              <a:t>K</a:t>
            </a:r>
            <a:r>
              <a:rPr dirty="0" spc="-320"/>
              <a:t>A</a:t>
            </a:r>
            <a:r>
              <a:rPr dirty="0" spc="-295"/>
              <a:t>S</a:t>
            </a:r>
            <a:r>
              <a:rPr dirty="0" spc="-105"/>
              <a:t>A</a:t>
            </a:r>
            <a:r>
              <a:rPr dirty="0" spc="-90"/>
              <a:t>N</a:t>
            </a:r>
            <a:r>
              <a:rPr dirty="0" spc="-50"/>
              <a:t> </a:t>
            </a:r>
            <a:r>
              <a:rPr dirty="0" spc="-495"/>
              <a:t>E</a:t>
            </a:r>
            <a:r>
              <a:rPr dirty="0" spc="-235"/>
              <a:t>K</a:t>
            </a:r>
            <a:r>
              <a:rPr dirty="0" spc="-509"/>
              <a:t>S</a:t>
            </a:r>
            <a:r>
              <a:rPr dirty="0" spc="-495"/>
              <a:t>E</a:t>
            </a:r>
            <a:r>
              <a:rPr dirty="0" spc="-235"/>
              <a:t>KU</a:t>
            </a:r>
            <a:r>
              <a:rPr dirty="0" spc="-350"/>
              <a:t>T</a:t>
            </a:r>
            <a:r>
              <a:rPr dirty="0" spc="-50"/>
              <a:t>I</a:t>
            </a:r>
            <a:r>
              <a:rPr dirty="0" spc="-345"/>
              <a:t>F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241985" y="4781315"/>
            <a:ext cx="9550400" cy="1632585"/>
            <a:chOff x="241985" y="4781315"/>
            <a:chExt cx="9550400" cy="1632585"/>
          </a:xfrm>
        </p:grpSpPr>
        <p:sp>
          <p:nvSpPr>
            <p:cNvPr id="8" name="object 8"/>
            <p:cNvSpPr/>
            <p:nvPr/>
          </p:nvSpPr>
          <p:spPr>
            <a:xfrm>
              <a:off x="387845" y="4899827"/>
              <a:ext cx="9399270" cy="1508760"/>
            </a:xfrm>
            <a:custGeom>
              <a:avLst/>
              <a:gdLst/>
              <a:ahLst/>
              <a:cxnLst/>
              <a:rect l="l" t="t" r="r" b="b"/>
              <a:pathLst>
                <a:path w="9399270" h="1508760">
                  <a:moveTo>
                    <a:pt x="9398797" y="0"/>
                  </a:moveTo>
                  <a:lnTo>
                    <a:pt x="0" y="0"/>
                  </a:lnTo>
                  <a:lnTo>
                    <a:pt x="0" y="1508310"/>
                  </a:lnTo>
                  <a:lnTo>
                    <a:pt x="9398797" y="1508310"/>
                  </a:lnTo>
                  <a:lnTo>
                    <a:pt x="9398797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87845" y="4899827"/>
              <a:ext cx="9399270" cy="1508760"/>
            </a:xfrm>
            <a:custGeom>
              <a:avLst/>
              <a:gdLst/>
              <a:ahLst/>
              <a:cxnLst/>
              <a:rect l="l" t="t" r="r" b="b"/>
              <a:pathLst>
                <a:path w="9399270" h="1508760">
                  <a:moveTo>
                    <a:pt x="0" y="0"/>
                  </a:moveTo>
                  <a:lnTo>
                    <a:pt x="9398796" y="0"/>
                  </a:lnTo>
                  <a:lnTo>
                    <a:pt x="9398796" y="1508310"/>
                  </a:lnTo>
                  <a:lnTo>
                    <a:pt x="0" y="1508310"/>
                  </a:lnTo>
                  <a:lnTo>
                    <a:pt x="0" y="0"/>
                  </a:lnTo>
                  <a:close/>
                </a:path>
              </a:pathLst>
            </a:custGeom>
            <a:ln w="10277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1985" y="4781315"/>
              <a:ext cx="3375660" cy="291465"/>
            </a:xfrm>
            <a:custGeom>
              <a:avLst/>
              <a:gdLst/>
              <a:ahLst/>
              <a:cxnLst/>
              <a:rect l="l" t="t" r="r" b="b"/>
              <a:pathLst>
                <a:path w="3375660" h="291464">
                  <a:moveTo>
                    <a:pt x="3230102" y="0"/>
                  </a:moveTo>
                  <a:lnTo>
                    <a:pt x="145500" y="0"/>
                  </a:lnTo>
                  <a:lnTo>
                    <a:pt x="99511" y="7426"/>
                  </a:lnTo>
                  <a:lnTo>
                    <a:pt x="59569" y="28105"/>
                  </a:lnTo>
                  <a:lnTo>
                    <a:pt x="28073" y="59638"/>
                  </a:lnTo>
                  <a:lnTo>
                    <a:pt x="7417" y="99626"/>
                  </a:lnTo>
                  <a:lnTo>
                    <a:pt x="0" y="145665"/>
                  </a:lnTo>
                  <a:lnTo>
                    <a:pt x="7417" y="191707"/>
                  </a:lnTo>
                  <a:lnTo>
                    <a:pt x="28073" y="231695"/>
                  </a:lnTo>
                  <a:lnTo>
                    <a:pt x="59569" y="263228"/>
                  </a:lnTo>
                  <a:lnTo>
                    <a:pt x="99511" y="283907"/>
                  </a:lnTo>
                  <a:lnTo>
                    <a:pt x="145500" y="291334"/>
                  </a:lnTo>
                  <a:lnTo>
                    <a:pt x="3230099" y="291338"/>
                  </a:lnTo>
                  <a:lnTo>
                    <a:pt x="3276088" y="283911"/>
                  </a:lnTo>
                  <a:lnTo>
                    <a:pt x="3316030" y="263232"/>
                  </a:lnTo>
                  <a:lnTo>
                    <a:pt x="3347527" y="231699"/>
                  </a:lnTo>
                  <a:lnTo>
                    <a:pt x="3368182" y="191711"/>
                  </a:lnTo>
                  <a:lnTo>
                    <a:pt x="3375604" y="145669"/>
                  </a:lnTo>
                  <a:lnTo>
                    <a:pt x="3368186" y="99626"/>
                  </a:lnTo>
                  <a:lnTo>
                    <a:pt x="3347530" y="59638"/>
                  </a:lnTo>
                  <a:lnTo>
                    <a:pt x="3316034" y="28105"/>
                  </a:lnTo>
                  <a:lnTo>
                    <a:pt x="3276092" y="7426"/>
                  </a:lnTo>
                  <a:lnTo>
                    <a:pt x="3230102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930955" y="4784111"/>
            <a:ext cx="158242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295" b="1">
                <a:solidFill>
                  <a:srgbClr val="FFFFFF"/>
                </a:solidFill>
                <a:latin typeface="Verdana"/>
                <a:cs typeface="Verdana"/>
              </a:rPr>
              <a:t>Po</a:t>
            </a:r>
            <a:r>
              <a:rPr dirty="0" sz="1600" spc="-275" b="1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dirty="0" sz="1600" spc="-280" b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z="1600" spc="-275" b="1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dirty="0" sz="1600" spc="-105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320" b="1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z="1600" spc="-285" b="1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z="1600" spc="-280" b="1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z="1600" spc="-270" b="1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dirty="0" sz="1600" spc="-225" b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1600" spc="-310" b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600" spc="-340" b="1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dirty="0" sz="1600" spc="-245" b="1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600" spc="-225" b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1600" spc="-295" b="1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endParaRPr sz="1600">
              <a:latin typeface="Verdana"/>
              <a:cs typeface="Verdana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56641" y="5129076"/>
          <a:ext cx="9141460" cy="1194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790"/>
                <a:gridCol w="1041399"/>
                <a:gridCol w="2282190"/>
                <a:gridCol w="2282189"/>
                <a:gridCol w="1155700"/>
                <a:gridCol w="716279"/>
                <a:gridCol w="410845"/>
              </a:tblGrid>
              <a:tr h="419325">
                <a:tc gridSpan="2">
                  <a:txBody>
                    <a:bodyPr/>
                    <a:lstStyle/>
                    <a:p>
                      <a:pPr marL="350520" marR="69215" indent="-277495">
                        <a:lnSpc>
                          <a:spcPct val="105500"/>
                        </a:lnSpc>
                        <a:spcBef>
                          <a:spcPts val="265"/>
                        </a:spcBef>
                        <a:tabLst>
                          <a:tab pos="350520" algn="l"/>
                          <a:tab pos="882650" algn="l"/>
                          <a:tab pos="1830070" algn="l"/>
                        </a:tabLst>
                      </a:pPr>
                      <a:r>
                        <a:rPr dirty="0" sz="1100" spc="10">
                          <a:latin typeface="Segoe UI"/>
                          <a:cs typeface="Segoe UI"/>
                        </a:rPr>
                        <a:t>1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)	</a:t>
                      </a:r>
                      <a:r>
                        <a:rPr dirty="0" sz="1100" spc="25"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asa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r	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pe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rh</a:t>
                      </a:r>
                      <a:r>
                        <a:rPr dirty="0" sz="1100" spc="5"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tun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ga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n	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</a:t>
                      </a:r>
                      <a:r>
                        <a:rPr dirty="0" sz="1100" spc="30"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K 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dan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3F3F3F"/>
                      </a:solidFill>
                      <a:prstDash val="solid"/>
                    </a:lnL>
                    <a:lnR w="12700">
                      <a:solidFill>
                        <a:srgbClr val="3F3F3F"/>
                      </a:solidFill>
                      <a:prstDash val="solid"/>
                    </a:lnR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0520" marR="69215" indent="-277495">
                        <a:lnSpc>
                          <a:spcPct val="105500"/>
                        </a:lnSpc>
                        <a:spcBef>
                          <a:spcPts val="265"/>
                        </a:spcBef>
                        <a:tabLst>
                          <a:tab pos="350520" algn="l"/>
                          <a:tab pos="855980" algn="l"/>
                          <a:tab pos="1224280" algn="l"/>
                          <a:tab pos="1747520" algn="l"/>
                        </a:tabLst>
                      </a:pPr>
                      <a:r>
                        <a:rPr dirty="0" sz="1100" spc="10">
                          <a:latin typeface="Segoe UI"/>
                          <a:cs typeface="Segoe UI"/>
                        </a:rPr>
                        <a:t>2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)	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</a:t>
                      </a:r>
                      <a:r>
                        <a:rPr dirty="0" sz="1100" spc="30"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K	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da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n	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</a:t>
                      </a:r>
                      <a:r>
                        <a:rPr dirty="0" sz="1100" spc="30"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D	</a:t>
                      </a:r>
                      <a:r>
                        <a:rPr dirty="0" sz="1100" spc="-5"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5"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ad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Pihak</a:t>
                      </a:r>
                      <a:r>
                        <a:rPr dirty="0" sz="1100" spc="2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3F3F3F"/>
                      </a:solidFill>
                      <a:prstDash val="solid"/>
                    </a:lnL>
                    <a:lnR w="12700">
                      <a:solidFill>
                        <a:srgbClr val="3F3F3F"/>
                      </a:solidFill>
                      <a:prstDash val="solid"/>
                    </a:lnR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0520" marR="69215" indent="-277495">
                        <a:lnSpc>
                          <a:spcPct val="105500"/>
                        </a:lnSpc>
                        <a:spcBef>
                          <a:spcPts val="265"/>
                        </a:spcBef>
                        <a:tabLst>
                          <a:tab pos="350520" algn="l"/>
                          <a:tab pos="855980" algn="l"/>
                          <a:tab pos="1224280" algn="l"/>
                          <a:tab pos="1747520" algn="l"/>
                        </a:tabLst>
                      </a:pPr>
                      <a:r>
                        <a:rPr dirty="0" sz="1100" spc="10">
                          <a:latin typeface="Segoe UI"/>
                          <a:cs typeface="Segoe UI"/>
                        </a:rPr>
                        <a:t>3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)	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</a:t>
                      </a:r>
                      <a:r>
                        <a:rPr dirty="0" sz="1100" spc="30"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K	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da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n	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</a:t>
                      </a:r>
                      <a:r>
                        <a:rPr dirty="0" sz="1100" spc="30"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D	</a:t>
                      </a:r>
                      <a:r>
                        <a:rPr dirty="0" sz="1100" spc="-5"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5"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ad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Pihak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2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3F3F3F"/>
                      </a:solidFill>
                      <a:prstDash val="solid"/>
                    </a:lnL>
                    <a:lnR w="12700">
                      <a:solidFill>
                        <a:srgbClr val="3F3F3F"/>
                      </a:solidFill>
                      <a:prstDash val="solid"/>
                    </a:lnR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0520" marR="24765" indent="-277495">
                        <a:lnSpc>
                          <a:spcPct val="105500"/>
                        </a:lnSpc>
                        <a:spcBef>
                          <a:spcPts val="265"/>
                        </a:spcBef>
                        <a:tabLst>
                          <a:tab pos="350520" algn="l"/>
                        </a:tabLst>
                      </a:pPr>
                      <a:r>
                        <a:rPr dirty="0" sz="1100" spc="10">
                          <a:latin typeface="Segoe UI"/>
                          <a:cs typeface="Segoe UI"/>
                        </a:rPr>
                        <a:t>4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)	</a:t>
                      </a:r>
                      <a:r>
                        <a:rPr dirty="0" sz="1100" spc="-25"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5">
                          <a:latin typeface="Segoe UI"/>
                          <a:cs typeface="Segoe UI"/>
                        </a:rPr>
                        <a:t>l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spc="5"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3F3F3F"/>
                      </a:solidFill>
                      <a:prstDash val="solid"/>
                    </a:lnL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100" spc="15">
                          <a:latin typeface="Segoe UI"/>
                          <a:cs typeface="Segoe UI"/>
                        </a:rPr>
                        <a:t>BMPK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100" spc="10">
                          <a:latin typeface="Segoe UI"/>
                          <a:cs typeface="Segoe UI"/>
                        </a:rPr>
                        <a:t>dan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43180">
                    <a:lnR w="12700">
                      <a:solidFill>
                        <a:srgbClr val="3F3F3F"/>
                      </a:solidFill>
                      <a:prstDash val="solid"/>
                    </a:lnR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64652">
                <a:tc>
                  <a:txBody>
                    <a:bodyPr/>
                    <a:lstStyle/>
                    <a:p>
                      <a:pPr algn="just" marL="350520" marR="73025" indent="-277495">
                        <a:lnSpc>
                          <a:spcPct val="103600"/>
                        </a:lnSpc>
                        <a:spcBef>
                          <a:spcPts val="280"/>
                        </a:spcBef>
                      </a:pPr>
                      <a:r>
                        <a:rPr dirty="0" sz="1100" spc="5">
                          <a:latin typeface="Segoe UI"/>
                          <a:cs typeface="Segoe UI"/>
                        </a:rPr>
                        <a:t>5)</a:t>
                      </a:r>
                      <a:r>
                        <a:rPr dirty="0" sz="1100" spc="31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latin typeface="Segoe UI"/>
                          <a:cs typeface="Segoe UI"/>
                        </a:rPr>
                        <a:t>Penyelesaian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dan </a:t>
                      </a:r>
                      <a:r>
                        <a:rPr dirty="0" sz="1100" spc="-2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pelampauan </a:t>
                      </a:r>
                      <a:r>
                        <a:rPr dirty="0" sz="1100" spc="-2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3F3F3F"/>
                      </a:solidFill>
                      <a:prstDash val="solid"/>
                    </a:lnL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645" marR="68580" indent="89535">
                        <a:lnSpc>
                          <a:spcPct val="107300"/>
                        </a:lnSpc>
                        <a:spcBef>
                          <a:spcPts val="229"/>
                        </a:spcBef>
                        <a:tabLst>
                          <a:tab pos="652145" algn="l"/>
                        </a:tabLst>
                      </a:pPr>
                      <a:r>
                        <a:rPr dirty="0" sz="1100" spc="20">
                          <a:latin typeface="Segoe UI"/>
                          <a:cs typeface="Segoe UI"/>
                        </a:rPr>
                        <a:t>pe</a:t>
                      </a:r>
                      <a:r>
                        <a:rPr dirty="0" sz="1100" spc="5">
                          <a:latin typeface="Segoe UI"/>
                          <a:cs typeface="Segoe UI"/>
                        </a:rPr>
                        <a:t>l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gga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</a:t>
                      </a:r>
                      <a:r>
                        <a:rPr dirty="0" sz="1100" spc="30"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D	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s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40"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>
                          <a:latin typeface="Segoe UI"/>
                          <a:cs typeface="Segoe UI"/>
                        </a:rPr>
                        <a:t>a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marL="121920">
                        <a:lnSpc>
                          <a:spcPts val="1295"/>
                        </a:lnSpc>
                        <a:tabLst>
                          <a:tab pos="727075" algn="l"/>
                        </a:tabLst>
                      </a:pPr>
                      <a:r>
                        <a:rPr dirty="0" sz="1100" spc="15">
                          <a:latin typeface="Segoe UI"/>
                          <a:cs typeface="Segoe UI"/>
                        </a:rPr>
                        <a:t>BMPK	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dan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9209">
                    <a:lnR w="12700">
                      <a:solidFill>
                        <a:srgbClr val="3F3F3F"/>
                      </a:solidFill>
                      <a:prstDash val="solid"/>
                    </a:lnR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0520" marR="70485" indent="-277495">
                        <a:lnSpc>
                          <a:spcPct val="107300"/>
                        </a:lnSpc>
                        <a:spcBef>
                          <a:spcPts val="229"/>
                        </a:spcBef>
                        <a:tabLst>
                          <a:tab pos="350520" algn="l"/>
                        </a:tabLst>
                      </a:pPr>
                      <a:r>
                        <a:rPr dirty="0" sz="1100" spc="5">
                          <a:latin typeface="Segoe UI"/>
                          <a:cs typeface="Segoe UI"/>
                        </a:rPr>
                        <a:t>6)	Perlakuan</a:t>
                      </a:r>
                      <a:r>
                        <a:rPr dirty="0" sz="1100" spc="2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3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dan</a:t>
                      </a:r>
                      <a:r>
                        <a:rPr dirty="0" sz="1100" spc="2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BMPD </a:t>
                      </a:r>
                      <a:r>
                        <a:rPr dirty="0" sz="1100" spc="-2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tertentu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3F3F3F"/>
                      </a:solidFill>
                      <a:prstDash val="solid"/>
                    </a:lnL>
                    <a:lnR w="12700">
                      <a:solidFill>
                        <a:srgbClr val="3F3F3F"/>
                      </a:solidFill>
                      <a:prstDash val="solid"/>
                    </a:lnR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50520" marR="68580" indent="-277495">
                        <a:lnSpc>
                          <a:spcPct val="103600"/>
                        </a:lnSpc>
                        <a:spcBef>
                          <a:spcPts val="280"/>
                        </a:spcBef>
                      </a:pPr>
                      <a:r>
                        <a:rPr dirty="0" sz="1100" spc="5">
                          <a:latin typeface="Segoe UI"/>
                          <a:cs typeface="Segoe UI"/>
                        </a:rPr>
                        <a:t>7)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20">
                          <a:latin typeface="Segoe UI"/>
                          <a:cs typeface="Segoe UI"/>
                        </a:rPr>
                        <a:t>Tata</a:t>
                      </a:r>
                      <a:r>
                        <a:rPr dirty="0" sz="1100" spc="26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cara 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penyampaian </a:t>
                      </a:r>
                      <a:r>
                        <a:rPr dirty="0" sz="1100" spc="-2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laporan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 BMPK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dan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 BMPD </a:t>
                      </a:r>
                      <a:r>
                        <a:rPr dirty="0" sz="1100" spc="-2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serta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latin typeface="Segoe UI"/>
                          <a:cs typeface="Segoe UI"/>
                        </a:rPr>
                        <a:t>koreksi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 laporan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 BMPK </a:t>
                      </a:r>
                      <a:r>
                        <a:rPr dirty="0" sz="1100" spc="-2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latin typeface="Segoe UI"/>
                          <a:cs typeface="Segoe UI"/>
                        </a:rPr>
                        <a:t>dan</a:t>
                      </a:r>
                      <a:r>
                        <a:rPr dirty="0" sz="1100" spc="2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3F3F3F"/>
                      </a:solidFill>
                      <a:prstDash val="solid"/>
                    </a:lnL>
                    <a:lnR w="12700">
                      <a:solidFill>
                        <a:srgbClr val="3F3F3F"/>
                      </a:solidFill>
                      <a:prstDash val="solid"/>
                    </a:lnR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25"/>
                        </a:spcBef>
                        <a:tabLst>
                          <a:tab pos="350520" algn="l"/>
                        </a:tabLst>
                      </a:pPr>
                      <a:r>
                        <a:rPr dirty="0" sz="1100" spc="5">
                          <a:latin typeface="Segoe UI"/>
                          <a:cs typeface="Segoe UI"/>
                        </a:rPr>
                        <a:t>8)	Ketentuan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marL="3505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00" spc="10"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3F3F3F"/>
                      </a:solidFill>
                      <a:prstDash val="solid"/>
                    </a:lnL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100" spc="10"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41275"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100" spc="10">
                          <a:latin typeface="Segoe UI"/>
                          <a:cs typeface="Segoe UI"/>
                        </a:rPr>
                        <a:t>dan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41275">
                    <a:lnR w="12700">
                      <a:solidFill>
                        <a:srgbClr val="3F3F3F"/>
                      </a:solidFill>
                      <a:prstDash val="solid"/>
                    </a:lnR>
                    <a:lnT w="12700">
                      <a:solidFill>
                        <a:srgbClr val="3F3F3F"/>
                      </a:solidFill>
                      <a:prstDash val="solid"/>
                    </a:lnT>
                    <a:lnB w="12700">
                      <a:solidFill>
                        <a:srgbClr val="3F3F3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97598" y="2308047"/>
          <a:ext cx="9414510" cy="2402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330"/>
                <a:gridCol w="9194165"/>
                <a:gridCol w="104775"/>
              </a:tblGrid>
              <a:tr h="1953225">
                <a:tc gridSpan="3">
                  <a:txBody>
                    <a:bodyPr/>
                    <a:lstStyle/>
                    <a:p>
                      <a:pPr marL="555625">
                        <a:lnSpc>
                          <a:spcPts val="1175"/>
                        </a:lnSpc>
                      </a:pPr>
                      <a:r>
                        <a:rPr dirty="0" sz="1600" spc="5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1600" spc="1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1600" spc="1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1600" spc="-105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1600" spc="-105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</a:t>
                      </a:r>
                      <a:r>
                        <a:rPr dirty="0" sz="1600" spc="-11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1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Be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600" spc="1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algn="just" marL="350520" indent="-277495">
                        <a:lnSpc>
                          <a:spcPct val="100000"/>
                        </a:lnSpc>
                        <a:spcBef>
                          <a:spcPts val="930"/>
                        </a:spcBef>
                        <a:buAutoNum type="arabicPeriod"/>
                        <a:tabLst>
                          <a:tab pos="351155" algn="l"/>
                        </a:tabLst>
                      </a:pP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Penyempurnaan</a:t>
                      </a:r>
                      <a:r>
                        <a:rPr dirty="0" sz="1100" spc="16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POJK</a:t>
                      </a:r>
                      <a:r>
                        <a:rPr dirty="0" sz="1100" spc="16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16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BPR</a:t>
                      </a:r>
                      <a:r>
                        <a:rPr dirty="0" sz="1100" spc="16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</a:t>
                      </a:r>
                      <a:r>
                        <a:rPr dirty="0" sz="1100" spc="16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PBI</a:t>
                      </a:r>
                      <a:r>
                        <a:rPr dirty="0" sz="1100" spc="16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r>
                        <a:rPr dirty="0" sz="1100" spc="17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BPRS</a:t>
                      </a:r>
                      <a:r>
                        <a:rPr dirty="0" sz="1100" spc="17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dengan</a:t>
                      </a:r>
                      <a:r>
                        <a:rPr dirty="0" sz="1100" spc="16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memperhatikan</a:t>
                      </a:r>
                      <a:r>
                        <a:rPr dirty="0" sz="1100" spc="16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keselarasan</a:t>
                      </a:r>
                      <a:r>
                        <a:rPr dirty="0" sz="1100" spc="16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</a:t>
                      </a:r>
                      <a:r>
                        <a:rPr dirty="0" sz="1100" spc="16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kebijakan</a:t>
                      </a:r>
                      <a:r>
                        <a:rPr dirty="0" sz="1100" spc="16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pengaturan</a:t>
                      </a:r>
                      <a:r>
                        <a:rPr dirty="0" sz="1100" spc="16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dengan</a:t>
                      </a:r>
                      <a:r>
                        <a:rPr dirty="0" sz="1100" spc="16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pendekatan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just" marL="350520">
                        <a:lnSpc>
                          <a:spcPts val="1310"/>
                        </a:lnSpc>
                        <a:spcBef>
                          <a:spcPts val="95"/>
                        </a:spcBef>
                      </a:pPr>
                      <a:r>
                        <a:rPr dirty="0" sz="1100" spc="10" i="1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principle</a:t>
                      </a:r>
                      <a:r>
                        <a:rPr dirty="0" sz="1100" spc="-15" i="1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i="1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based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just" marL="350520" indent="-277495">
                        <a:lnSpc>
                          <a:spcPts val="1310"/>
                        </a:lnSpc>
                        <a:buAutoNum type="arabicPeriod" startAt="2"/>
                        <a:tabLst>
                          <a:tab pos="351155" algn="l"/>
                        </a:tabLst>
                      </a:pP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Mendukung </a:t>
                      </a:r>
                      <a:r>
                        <a:rPr dirty="0" sz="1100" spc="2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prinsip </a:t>
                      </a:r>
                      <a:r>
                        <a:rPr dirty="0" sz="1100" spc="2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kehati-hatian </a:t>
                      </a:r>
                      <a:r>
                        <a:rPr dirty="0" sz="1100" spc="2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 </a:t>
                      </a:r>
                      <a:r>
                        <a:rPr dirty="0" sz="1100" spc="2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pengelolaan 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risiko </a:t>
                      </a:r>
                      <a:r>
                        <a:rPr dirty="0" sz="1100" spc="2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dalam </a:t>
                      </a:r>
                      <a:r>
                        <a:rPr dirty="0" sz="1100" spc="3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penyediaan 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dana/penyaluran 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dana,</a:t>
                      </a:r>
                      <a:r>
                        <a:rPr dirty="0" sz="1100" spc="32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salah 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satunya 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melalui</a:t>
                      </a:r>
                      <a:r>
                        <a:rPr dirty="0" sz="1100" spc="32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pengelolaan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just" marL="3505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konsentrasi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penyediaan</a:t>
                      </a:r>
                      <a:r>
                        <a:rPr dirty="0" sz="1100" spc="3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dana</a:t>
                      </a:r>
                      <a:r>
                        <a:rPr dirty="0" sz="1100" spc="3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BPR</a:t>
                      </a:r>
                      <a:r>
                        <a:rPr dirty="0" sz="1100" spc="3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</a:t>
                      </a:r>
                      <a:r>
                        <a:rPr dirty="0" sz="1100" spc="3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penyaluran</a:t>
                      </a:r>
                      <a:r>
                        <a:rPr dirty="0" sz="1100" spc="2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dana</a:t>
                      </a:r>
                      <a:r>
                        <a:rPr dirty="0" sz="1100" spc="3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BPRS</a:t>
                      </a:r>
                      <a:r>
                        <a:rPr dirty="0" sz="1100" spc="3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3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individual</a:t>
                      </a:r>
                      <a:r>
                        <a:rPr dirty="0" sz="1100" spc="2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</a:t>
                      </a:r>
                      <a:r>
                        <a:rPr dirty="0" sz="1100" spc="3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kelompok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just" marL="350520" marR="68580" indent="-277495">
                        <a:lnSpc>
                          <a:spcPct val="102699"/>
                        </a:lnSpc>
                        <a:spcBef>
                          <a:spcPts val="445"/>
                        </a:spcBef>
                        <a:buAutoNum type="arabicPeriod" startAt="3"/>
                        <a:tabLst>
                          <a:tab pos="351155" algn="l"/>
                        </a:tabLst>
                      </a:pP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Diperlukan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alternatif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solusi kebutuhan pendanaan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kepada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BPR/S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yang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mengalami permasalahan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likuiditas yang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saat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ini diatur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sementara 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sebagai pengecualian 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BPR dan 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BMPD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BPRS dalam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ketentuan stimulus 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COVID-19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bagi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BPR dan BPRS dengan memberikan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batas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maksimal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pemberian</a:t>
                      </a:r>
                      <a:r>
                        <a:rPr dirty="0" sz="1100" spc="2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dana</a:t>
                      </a:r>
                      <a:r>
                        <a:rPr dirty="0" sz="1100" spc="2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paling</a:t>
                      </a:r>
                      <a:r>
                        <a:rPr dirty="0" sz="1100" spc="3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tinggi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30%</a:t>
                      </a:r>
                      <a:r>
                        <a:rPr dirty="0" sz="1100" spc="4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dari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modal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BPR/S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just" marL="350520" marR="67945" indent="-277495">
                        <a:lnSpc>
                          <a:spcPts val="1300"/>
                        </a:lnSpc>
                        <a:spcBef>
                          <a:spcPts val="635"/>
                        </a:spcBef>
                        <a:buAutoNum type="arabicPeriod" startAt="3"/>
                        <a:tabLst>
                          <a:tab pos="351155" algn="l"/>
                        </a:tabLst>
                      </a:pP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Menyelaraskan dengan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ketentuan terkini,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antara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lain ketentuan Penilaian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Tingkat Kesehatan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yang baru terbit tahun ini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 pelaporan secara 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daring</a:t>
                      </a:r>
                      <a:r>
                        <a:rPr dirty="0" sz="1100" spc="2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melalui</a:t>
                      </a:r>
                      <a:r>
                        <a:rPr dirty="0" sz="1100" spc="1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APOLO</a:t>
                      </a:r>
                      <a:r>
                        <a:rPr dirty="0" sz="1100" spc="3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oleh</a:t>
                      </a:r>
                      <a:r>
                        <a:rPr dirty="0" sz="1100" spc="2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BPR</a:t>
                      </a:r>
                      <a:r>
                        <a:rPr dirty="0" sz="1100" spc="3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dan</a:t>
                      </a:r>
                      <a:r>
                        <a:rPr dirty="0" sz="1100" spc="25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>
                          <a:solidFill>
                            <a:srgbClr val="3F3F3F"/>
                          </a:solidFill>
                          <a:latin typeface="Segoe UI"/>
                          <a:cs typeface="Segoe UI"/>
                        </a:rPr>
                        <a:t>BPRS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192E40"/>
                      </a:solidFill>
                      <a:prstDash val="solid"/>
                    </a:lnL>
                    <a:lnR w="12700">
                      <a:solidFill>
                        <a:srgbClr val="192E40"/>
                      </a:solidFill>
                      <a:prstDash val="solid"/>
                    </a:lnR>
                    <a:lnT w="12700">
                      <a:solidFill>
                        <a:srgbClr val="192E4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9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92E40"/>
                      </a:solidFill>
                      <a:prstDash val="solid"/>
                    </a:lnL>
                    <a:lnR w="9525">
                      <a:solidFill>
                        <a:srgbClr val="192E40"/>
                      </a:solidFill>
                      <a:prstDash val="solid"/>
                    </a:lnR>
                    <a:lnB w="12700">
                      <a:solidFill>
                        <a:srgbClr val="192E40"/>
                      </a:solidFill>
                      <a:prstDash val="solid"/>
                    </a:lnB>
                    <a:solidFill>
                      <a:srgbClr val="EBF3F8"/>
                    </a:solidFill>
                  </a:tcPr>
                </a:tc>
                <a:tc>
                  <a:txBody>
                    <a:bodyPr/>
                    <a:lstStyle/>
                    <a:p>
                      <a:pPr marL="3141980" marR="106045" indent="-3029585">
                        <a:lnSpc>
                          <a:spcPct val="105500"/>
                        </a:lnSpc>
                        <a:spcBef>
                          <a:spcPts val="26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Melalui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penyempurnaan</a:t>
                      </a:r>
                      <a:r>
                        <a:rPr dirty="0" sz="1100" spc="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POJK,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mendorong</a:t>
                      </a:r>
                      <a:r>
                        <a:rPr dirty="0" sz="1100" spc="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industri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BPR/S</a:t>
                      </a:r>
                      <a:r>
                        <a:rPr dirty="0" sz="1100" spc="4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menjadi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resilient,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harmonis</a:t>
                      </a:r>
                      <a:r>
                        <a:rPr dirty="0" sz="1100" spc="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dengan</a:t>
                      </a:r>
                      <a:r>
                        <a:rPr dirty="0" sz="1100" spc="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arah</a:t>
                      </a:r>
                      <a:r>
                        <a:rPr dirty="0" sz="1100" spc="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kebijakan,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dan</a:t>
                      </a:r>
                      <a:r>
                        <a:rPr dirty="0" sz="1100" spc="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ketentuan</a:t>
                      </a:r>
                      <a:r>
                        <a:rPr dirty="0" sz="1100" spc="4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terkini,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serta mampu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tumbuh</a:t>
                      </a:r>
                      <a:r>
                        <a:rPr dirty="0" sz="1100" spc="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secara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berkelanjutan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3020">
                    <a:lnL w="9525">
                      <a:solidFill>
                        <a:srgbClr val="192E40"/>
                      </a:solidFill>
                      <a:prstDash val="solid"/>
                    </a:lnL>
                    <a:lnR w="9525">
                      <a:solidFill>
                        <a:srgbClr val="192E40"/>
                      </a:solidFill>
                      <a:prstDash val="solid"/>
                    </a:lnR>
                    <a:lnT w="9525">
                      <a:solidFill>
                        <a:srgbClr val="192E40"/>
                      </a:solidFill>
                      <a:prstDash val="solid"/>
                    </a:lnT>
                    <a:lnB w="12700">
                      <a:solidFill>
                        <a:srgbClr val="192E40"/>
                      </a:solidFill>
                      <a:prstDash val="solid"/>
                    </a:lnB>
                    <a:solidFill>
                      <a:srgbClr val="294C6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92E40"/>
                      </a:solidFill>
                      <a:prstDash val="solid"/>
                    </a:lnL>
                    <a:lnR w="12700">
                      <a:solidFill>
                        <a:srgbClr val="192E40"/>
                      </a:solidFill>
                      <a:prstDash val="solid"/>
                    </a:lnR>
                    <a:lnB w="12700">
                      <a:solidFill>
                        <a:srgbClr val="192E40"/>
                      </a:solidFill>
                      <a:prstDash val="solid"/>
                    </a:lnB>
                    <a:solidFill>
                      <a:srgbClr val="EBF3F8"/>
                    </a:solidFill>
                  </a:tcPr>
                </a:tc>
              </a:tr>
            </a:tbl>
          </a:graphicData>
        </a:graphic>
      </p:graphicFrame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5920" y="4795502"/>
            <a:ext cx="308250" cy="308603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256871" y="1730767"/>
            <a:ext cx="9544685" cy="423545"/>
          </a:xfrm>
          <a:prstGeom prst="rect">
            <a:avLst/>
          </a:prstGeom>
          <a:solidFill>
            <a:srgbClr val="FFE8C9"/>
          </a:solidFill>
          <a:ln w="7708">
            <a:solidFill>
              <a:srgbClr val="FFC479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932180" marR="73660" indent="-853440">
              <a:lnSpc>
                <a:spcPct val="105500"/>
              </a:lnSpc>
              <a:spcBef>
                <a:spcPts val="235"/>
              </a:spcBef>
            </a:pP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Nomor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23</a:t>
            </a:r>
            <a:r>
              <a:rPr dirty="0" sz="1100" spc="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Tahun</a:t>
            </a:r>
            <a:r>
              <a:rPr dirty="0" sz="1100" spc="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2022</a:t>
            </a:r>
            <a:r>
              <a:rPr dirty="0" sz="1100" spc="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tentang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Batas</a:t>
            </a:r>
            <a:r>
              <a:rPr dirty="0" sz="1100" spc="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Maksimum</a:t>
            </a:r>
            <a:r>
              <a:rPr dirty="0" sz="1100" spc="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Pemberian</a:t>
            </a:r>
            <a:r>
              <a:rPr dirty="0" sz="1100" spc="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Kredit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(BMPK)</a:t>
            </a:r>
            <a:r>
              <a:rPr dirty="0" sz="1100" spc="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100" spc="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Batas</a:t>
            </a:r>
            <a:r>
              <a:rPr dirty="0" sz="1100" spc="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Maksimum</a:t>
            </a:r>
            <a:r>
              <a:rPr dirty="0" sz="1100" spc="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100" spc="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(BMPD)</a:t>
            </a:r>
            <a:r>
              <a:rPr dirty="0" sz="1100" spc="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BPRS </a:t>
            </a:r>
            <a:r>
              <a:rPr dirty="0" sz="1100" spc="-29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0070C0"/>
                </a:solidFill>
                <a:latin typeface="Segoe UI"/>
                <a:cs typeface="Segoe UI"/>
              </a:rPr>
              <a:t>mencabut</a:t>
            </a:r>
            <a:r>
              <a:rPr dirty="0" sz="1100" spc="25" b="1">
                <a:solidFill>
                  <a:srgbClr val="0070C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Nomor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49/POJK.03/2017</a:t>
            </a:r>
            <a:r>
              <a:rPr dirty="0" sz="1100" spc="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tentang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BMPK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PBI</a:t>
            </a:r>
            <a:r>
              <a:rPr dirty="0" sz="1100" spc="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Nomor</a:t>
            </a:r>
            <a:r>
              <a:rPr dirty="0" sz="1100" spc="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13/5/PBI/2011</a:t>
            </a:r>
            <a:r>
              <a:rPr dirty="0" sz="1100" spc="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tentang</a:t>
            </a:r>
            <a:r>
              <a:rPr dirty="0" sz="1100" spc="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BMPD</a:t>
            </a:r>
            <a:r>
              <a:rPr dirty="0" sz="1100" spc="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BPRS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93647" y="1728535"/>
            <a:ext cx="211391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POJK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sz="1300" spc="-3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sz="1300" spc="-3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BMPD</a:t>
            </a:r>
            <a:endParaRPr sz="1300">
              <a:latin typeface="Segoe UI"/>
              <a:cs typeface="Segoe U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675669" y="2259639"/>
            <a:ext cx="7077075" cy="2416175"/>
            <a:chOff x="2675669" y="2259639"/>
            <a:chExt cx="7077075" cy="2416175"/>
          </a:xfrm>
        </p:grpSpPr>
        <p:sp>
          <p:nvSpPr>
            <p:cNvPr id="5" name="object 5"/>
            <p:cNvSpPr/>
            <p:nvPr/>
          </p:nvSpPr>
          <p:spPr>
            <a:xfrm>
              <a:off x="2681066" y="2265037"/>
              <a:ext cx="7066280" cy="2405380"/>
            </a:xfrm>
            <a:custGeom>
              <a:avLst/>
              <a:gdLst/>
              <a:ahLst/>
              <a:cxnLst/>
              <a:rect l="l" t="t" r="r" b="b"/>
              <a:pathLst>
                <a:path w="7066280" h="2405379">
                  <a:moveTo>
                    <a:pt x="0" y="0"/>
                  </a:moveTo>
                  <a:lnTo>
                    <a:pt x="7065657" y="0"/>
                  </a:lnTo>
                  <a:lnTo>
                    <a:pt x="7065657" y="2404998"/>
                  </a:lnTo>
                  <a:lnTo>
                    <a:pt x="0" y="2404998"/>
                  </a:lnTo>
                  <a:lnTo>
                    <a:pt x="0" y="0"/>
                  </a:lnTo>
                  <a:close/>
                </a:path>
              </a:pathLst>
            </a:custGeom>
            <a:ln w="10276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294393" y="2408700"/>
              <a:ext cx="3359785" cy="2179955"/>
            </a:xfrm>
            <a:custGeom>
              <a:avLst/>
              <a:gdLst/>
              <a:ahLst/>
              <a:cxnLst/>
              <a:rect l="l" t="t" r="r" b="b"/>
              <a:pathLst>
                <a:path w="3359784" h="2179954">
                  <a:moveTo>
                    <a:pt x="3359591" y="0"/>
                  </a:moveTo>
                  <a:lnTo>
                    <a:pt x="0" y="0"/>
                  </a:lnTo>
                  <a:lnTo>
                    <a:pt x="0" y="2179370"/>
                  </a:lnTo>
                  <a:lnTo>
                    <a:pt x="3359591" y="2179370"/>
                  </a:lnTo>
                  <a:lnTo>
                    <a:pt x="3359591" y="0"/>
                  </a:lnTo>
                  <a:close/>
                </a:path>
              </a:pathLst>
            </a:custGeom>
            <a:solidFill>
              <a:srgbClr val="DAE9F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973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2705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15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973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334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2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7425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" rIns="0" bIns="0" rtlCol="0" vert="horz">
            <a:spAutoFit/>
          </a:bodyPr>
          <a:lstStyle/>
          <a:p>
            <a:pPr algn="ctr" marL="107950" marR="96520" indent="-635">
              <a:lnSpc>
                <a:spcPct val="95000"/>
              </a:lnSpc>
              <a:spcBef>
                <a:spcPts val="50"/>
              </a:spcBef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Laporan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47425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7425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356993" y="2757929"/>
            <a:ext cx="1057275" cy="815975"/>
            <a:chOff x="1356993" y="2757929"/>
            <a:chExt cx="1057275" cy="815975"/>
          </a:xfrm>
        </p:grpSpPr>
        <p:sp>
          <p:nvSpPr>
            <p:cNvPr id="17" name="object 17"/>
            <p:cNvSpPr/>
            <p:nvPr/>
          </p:nvSpPr>
          <p:spPr>
            <a:xfrm>
              <a:off x="1356993" y="2757929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1" y="796359"/>
                  </a:lnTo>
                  <a:lnTo>
                    <a:pt x="40353" y="810535"/>
                  </a:lnTo>
                  <a:lnTo>
                    <a:pt x="66071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0" y="796359"/>
                  </a:lnTo>
                  <a:lnTo>
                    <a:pt x="1051940" y="775333"/>
                  </a:lnTo>
                  <a:lnTo>
                    <a:pt x="1057132" y="749585"/>
                  </a:lnTo>
                  <a:lnTo>
                    <a:pt x="1057132" y="66147"/>
                  </a:lnTo>
                  <a:lnTo>
                    <a:pt x="1051940" y="40400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395084" y="2952297"/>
              <a:ext cx="798195" cy="473075"/>
            </a:xfrm>
            <a:custGeom>
              <a:avLst/>
              <a:gdLst/>
              <a:ahLst/>
              <a:cxnLst/>
              <a:rect l="l" t="t" r="r" b="b"/>
              <a:pathLst>
                <a:path w="798194" h="473075">
                  <a:moveTo>
                    <a:pt x="695955" y="0"/>
                  </a:moveTo>
                  <a:lnTo>
                    <a:pt x="797741" y="0"/>
                  </a:lnTo>
                  <a:lnTo>
                    <a:pt x="797741" y="472784"/>
                  </a:lnTo>
                  <a:lnTo>
                    <a:pt x="695955" y="472784"/>
                  </a:lnTo>
                  <a:lnTo>
                    <a:pt x="695955" y="0"/>
                  </a:lnTo>
                  <a:close/>
                </a:path>
                <a:path w="798194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798194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1562369" y="2823812"/>
            <a:ext cx="6502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akua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06614" y="2988404"/>
            <a:ext cx="563880" cy="51054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81280" marR="5080" indent="-69215">
              <a:lnSpc>
                <a:spcPts val="1200"/>
              </a:lnSpc>
              <a:spcBef>
                <a:spcPts val="24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marL="13335">
              <a:lnSpc>
                <a:spcPts val="1275"/>
              </a:lnSpc>
            </a:pP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94392" y="2408701"/>
            <a:ext cx="3359785" cy="2179955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algn="just" marL="73660" marR="62865">
              <a:lnSpc>
                <a:spcPct val="95600"/>
              </a:lnSpc>
              <a:spcBef>
                <a:spcPts val="259"/>
              </a:spcBef>
            </a:pP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kredit/pembiayaan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beberapa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peminjam/nasabah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penerima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fasilitas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merupakan </a:t>
            </a:r>
            <a:r>
              <a:rPr dirty="0" sz="1100" spc="-2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organisasi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sosial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yang dikendalikan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oleh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1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pihak yang </a:t>
            </a:r>
            <a:r>
              <a:rPr dirty="0" sz="1100" spc="-2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dikecualikan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dari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penggolongan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kelompok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peminjam/kelompok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nasabah penerima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fasilitas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harus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memenuhi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persyaratan:</a:t>
            </a:r>
            <a:endParaRPr sz="1100">
              <a:latin typeface="Segoe UI"/>
              <a:cs typeface="Segoe UI"/>
            </a:endParaRPr>
          </a:p>
          <a:p>
            <a:pPr algn="just" marL="350520" marR="63500" indent="-277495">
              <a:lnSpc>
                <a:spcPts val="1200"/>
              </a:lnSpc>
              <a:spcBef>
                <a:spcPts val="114"/>
              </a:spcBef>
              <a:buAutoNum type="alphaLcPeriod"/>
              <a:tabLst>
                <a:tab pos="351155" algn="l"/>
              </a:tabLst>
            </a:pP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pengendali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menerima</a:t>
            </a:r>
            <a:r>
              <a:rPr dirty="0" sz="11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keuntungan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 p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40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j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40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asa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r>
              <a:rPr dirty="0" sz="1100" spc="-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ene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40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f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as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ili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as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;</a:t>
            </a:r>
            <a:endParaRPr sz="1100">
              <a:latin typeface="Segoe UI"/>
              <a:cs typeface="Segoe UI"/>
            </a:endParaRPr>
          </a:p>
          <a:p>
            <a:pPr algn="just" marL="350520" marR="66040" indent="-277495">
              <a:lnSpc>
                <a:spcPts val="1200"/>
              </a:lnSpc>
              <a:spcBef>
                <a:spcPts val="120"/>
              </a:spcBef>
              <a:buAutoNum type="alphaLcPeriod"/>
              <a:tabLst>
                <a:tab pos="351155" algn="l"/>
              </a:tabLst>
            </a:pP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pengendalian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hanya untuk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penerapan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tata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kelola;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dan</a:t>
            </a:r>
            <a:endParaRPr sz="1100">
              <a:latin typeface="Segoe UI"/>
              <a:cs typeface="Segoe UI"/>
            </a:endParaRPr>
          </a:p>
          <a:p>
            <a:pPr algn="just" marL="350520" marR="62230" indent="-277495">
              <a:lnSpc>
                <a:spcPct val="94500"/>
              </a:lnSpc>
              <a:spcBef>
                <a:spcPts val="30"/>
              </a:spcBef>
              <a:buAutoNum type="alphaLcPeriod"/>
              <a:tabLst>
                <a:tab pos="351155" algn="l"/>
              </a:tabLst>
            </a:pP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keuangan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peminjam/nasabah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penerima </a:t>
            </a:r>
            <a:r>
              <a:rPr dirty="0" sz="1100" spc="-2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fasilitas</a:t>
            </a:r>
            <a:r>
              <a:rPr dirty="0" sz="1100" spc="2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100" spc="2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wajib</a:t>
            </a:r>
            <a:r>
              <a:rPr dirty="0" sz="1100" spc="2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dikonsolidasikan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dalam 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keuangan</a:t>
            </a:r>
            <a:r>
              <a:rPr dirty="0" sz="1100" spc="-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pengendali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81066" y="4984588"/>
            <a:ext cx="7066280" cy="815975"/>
          </a:xfrm>
          <a:custGeom>
            <a:avLst/>
            <a:gdLst/>
            <a:ahLst/>
            <a:cxnLst/>
            <a:rect l="l" t="t" r="r" b="b"/>
            <a:pathLst>
              <a:path w="7066280" h="815975">
                <a:moveTo>
                  <a:pt x="0" y="0"/>
                </a:moveTo>
                <a:lnTo>
                  <a:pt x="7065657" y="0"/>
                </a:lnTo>
                <a:lnTo>
                  <a:pt x="7065657" y="815733"/>
                </a:lnTo>
                <a:lnTo>
                  <a:pt x="0" y="815733"/>
                </a:lnTo>
                <a:lnTo>
                  <a:pt x="0" y="0"/>
                </a:lnTo>
                <a:close/>
              </a:path>
            </a:pathLst>
          </a:custGeom>
          <a:ln w="10277">
            <a:solidFill>
              <a:srgbClr val="192E4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3" name="object 23"/>
          <p:cNvGrpSpPr/>
          <p:nvPr/>
        </p:nvGrpSpPr>
        <p:grpSpPr>
          <a:xfrm>
            <a:off x="2854697" y="2091358"/>
            <a:ext cx="6947534" cy="2383155"/>
            <a:chOff x="2854697" y="2091358"/>
            <a:chExt cx="6947534" cy="2383155"/>
          </a:xfrm>
        </p:grpSpPr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27391" y="2156103"/>
              <a:ext cx="374728" cy="375157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6150801" y="2377868"/>
              <a:ext cx="0" cy="2096770"/>
            </a:xfrm>
            <a:custGeom>
              <a:avLst/>
              <a:gdLst/>
              <a:ahLst/>
              <a:cxnLst/>
              <a:rect l="l" t="t" r="r" b="b"/>
              <a:pathLst>
                <a:path w="0" h="2096770">
                  <a:moveTo>
                    <a:pt x="0" y="0"/>
                  </a:moveTo>
                  <a:lnTo>
                    <a:pt x="0" y="2096432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854697" y="2091358"/>
              <a:ext cx="5541645" cy="330835"/>
            </a:xfrm>
            <a:custGeom>
              <a:avLst/>
              <a:gdLst/>
              <a:ahLst/>
              <a:cxnLst/>
              <a:rect l="l" t="t" r="r" b="b"/>
              <a:pathLst>
                <a:path w="5541645" h="330835">
                  <a:moveTo>
                    <a:pt x="5486269" y="0"/>
                  </a:moveTo>
                  <a:lnTo>
                    <a:pt x="54977" y="0"/>
                  </a:lnTo>
                  <a:lnTo>
                    <a:pt x="33577" y="4325"/>
                  </a:lnTo>
                  <a:lnTo>
                    <a:pt x="16102" y="16120"/>
                  </a:lnTo>
                  <a:lnTo>
                    <a:pt x="4320" y="33615"/>
                  </a:lnTo>
                  <a:lnTo>
                    <a:pt x="0" y="55039"/>
                  </a:lnTo>
                  <a:lnTo>
                    <a:pt x="0" y="275183"/>
                  </a:lnTo>
                  <a:lnTo>
                    <a:pt x="4320" y="296607"/>
                  </a:lnTo>
                  <a:lnTo>
                    <a:pt x="16102" y="314102"/>
                  </a:lnTo>
                  <a:lnTo>
                    <a:pt x="33577" y="325897"/>
                  </a:lnTo>
                  <a:lnTo>
                    <a:pt x="54977" y="330222"/>
                  </a:lnTo>
                  <a:lnTo>
                    <a:pt x="5486269" y="330222"/>
                  </a:lnTo>
                  <a:lnTo>
                    <a:pt x="5507668" y="325897"/>
                  </a:lnTo>
                  <a:lnTo>
                    <a:pt x="5525142" y="314102"/>
                  </a:lnTo>
                  <a:lnTo>
                    <a:pt x="5536924" y="296607"/>
                  </a:lnTo>
                  <a:lnTo>
                    <a:pt x="5541244" y="275183"/>
                  </a:lnTo>
                  <a:lnTo>
                    <a:pt x="5541244" y="55039"/>
                  </a:lnTo>
                  <a:lnTo>
                    <a:pt x="5536924" y="33615"/>
                  </a:lnTo>
                  <a:lnTo>
                    <a:pt x="5525142" y="16120"/>
                  </a:lnTo>
                  <a:lnTo>
                    <a:pt x="5507668" y="4325"/>
                  </a:lnTo>
                  <a:lnTo>
                    <a:pt x="54862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3135376" y="5192108"/>
            <a:ext cx="8432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diatur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294392" y="5161818"/>
            <a:ext cx="3359785" cy="560705"/>
          </a:xfrm>
          <a:custGeom>
            <a:avLst/>
            <a:gdLst/>
            <a:ahLst/>
            <a:cxnLst/>
            <a:rect l="l" t="t" r="r" b="b"/>
            <a:pathLst>
              <a:path w="3359784" h="560704">
                <a:moveTo>
                  <a:pt x="3359591" y="0"/>
                </a:moveTo>
                <a:lnTo>
                  <a:pt x="0" y="0"/>
                </a:lnTo>
                <a:lnTo>
                  <a:pt x="0" y="560409"/>
                </a:lnTo>
                <a:lnTo>
                  <a:pt x="3359591" y="560409"/>
                </a:lnTo>
                <a:lnTo>
                  <a:pt x="3359591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294392" y="5161818"/>
            <a:ext cx="3359785" cy="56070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just" marL="73660" marR="62865">
              <a:lnSpc>
                <a:spcPct val="94500"/>
              </a:lnSpc>
              <a:spcBef>
                <a:spcPts val="315"/>
              </a:spcBef>
            </a:pP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risikonya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ditanggung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oleh 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nasabah investor dikecualikan </a:t>
            </a:r>
            <a:r>
              <a:rPr dirty="0" sz="1100" spc="-20">
                <a:solidFill>
                  <a:srgbClr val="3F3F3F"/>
                </a:solidFill>
                <a:latin typeface="Segoe UI"/>
                <a:cs typeface="Segoe UI"/>
              </a:rPr>
              <a:t>dari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perhitungan </a:t>
            </a:r>
            <a:r>
              <a:rPr dirty="0" sz="1100" spc="-30">
                <a:solidFill>
                  <a:srgbClr val="3F3F3F"/>
                </a:solidFill>
                <a:latin typeface="Segoe UI"/>
                <a:cs typeface="Segoe UI"/>
              </a:rPr>
              <a:t>BMPD </a:t>
            </a: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 BPRS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971940" y="4831073"/>
            <a:ext cx="6826250" cy="407034"/>
            <a:chOff x="2971940" y="4831073"/>
            <a:chExt cx="6826250" cy="407034"/>
          </a:xfrm>
        </p:grpSpPr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22847" y="4862338"/>
              <a:ext cx="374728" cy="375157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971940" y="4831073"/>
              <a:ext cx="4706620" cy="316865"/>
            </a:xfrm>
            <a:custGeom>
              <a:avLst/>
              <a:gdLst/>
              <a:ahLst/>
              <a:cxnLst/>
              <a:rect l="l" t="t" r="r" b="b"/>
              <a:pathLst>
                <a:path w="4706620" h="316864">
                  <a:moveTo>
                    <a:pt x="4653742" y="0"/>
                  </a:moveTo>
                  <a:lnTo>
                    <a:pt x="52751" y="0"/>
                  </a:lnTo>
                  <a:lnTo>
                    <a:pt x="32218" y="4150"/>
                  </a:lnTo>
                  <a:lnTo>
                    <a:pt x="15450" y="15468"/>
                  </a:lnTo>
                  <a:lnTo>
                    <a:pt x="4145" y="32256"/>
                  </a:lnTo>
                  <a:lnTo>
                    <a:pt x="0" y="52814"/>
                  </a:lnTo>
                  <a:lnTo>
                    <a:pt x="0" y="264048"/>
                  </a:lnTo>
                  <a:lnTo>
                    <a:pt x="4145" y="284605"/>
                  </a:lnTo>
                  <a:lnTo>
                    <a:pt x="15450" y="301392"/>
                  </a:lnTo>
                  <a:lnTo>
                    <a:pt x="32218" y="312710"/>
                  </a:lnTo>
                  <a:lnTo>
                    <a:pt x="52751" y="316861"/>
                  </a:lnTo>
                  <a:lnTo>
                    <a:pt x="4653742" y="316861"/>
                  </a:lnTo>
                  <a:lnTo>
                    <a:pt x="4674276" y="312710"/>
                  </a:lnTo>
                  <a:lnTo>
                    <a:pt x="4691044" y="301392"/>
                  </a:lnTo>
                  <a:lnTo>
                    <a:pt x="4702349" y="284605"/>
                  </a:lnTo>
                  <a:lnTo>
                    <a:pt x="4706495" y="264048"/>
                  </a:lnTo>
                  <a:lnTo>
                    <a:pt x="4706495" y="52814"/>
                  </a:lnTo>
                  <a:lnTo>
                    <a:pt x="4702349" y="32256"/>
                  </a:lnTo>
                  <a:lnTo>
                    <a:pt x="4691044" y="15468"/>
                  </a:lnTo>
                  <a:lnTo>
                    <a:pt x="4674276" y="4150"/>
                  </a:lnTo>
                  <a:lnTo>
                    <a:pt x="46537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5614835" y="2048575"/>
            <a:ext cx="80962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K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elompo</a:t>
            </a:r>
            <a:r>
              <a:rPr dirty="0" sz="1300" b="1">
                <a:solidFill>
                  <a:srgbClr val="FF6D4B"/>
                </a:solidFill>
                <a:latin typeface="Segoe UI"/>
                <a:cs typeface="Segoe UI"/>
              </a:rPr>
              <a:t>k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70111" y="1619034"/>
            <a:ext cx="2362200" cy="653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00">
              <a:lnSpc>
                <a:spcPct val="1585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 </a:t>
            </a:r>
            <a:r>
              <a:rPr dirty="0" sz="1300" spc="-34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Peminjam/Kelompok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32013" y="2048575"/>
            <a:ext cx="2438400" cy="669925"/>
          </a:xfrm>
          <a:prstGeom prst="rect">
            <a:avLst/>
          </a:prstGeom>
        </p:spPr>
        <p:txBody>
          <a:bodyPr wrap="square" lIns="0" tIns="26669" rIns="0" bIns="0" rtlCol="0" vert="horz">
            <a:spAutoFit/>
          </a:bodyPr>
          <a:lstStyle/>
          <a:p>
            <a:pPr marL="12700" marR="5080">
              <a:lnSpc>
                <a:spcPts val="1490"/>
              </a:lnSpc>
              <a:spcBef>
                <a:spcPts val="209"/>
              </a:spcBef>
              <a:tabLst>
                <a:tab pos="1303020" algn="l"/>
              </a:tabLst>
            </a:pPr>
            <a:r>
              <a:rPr dirty="0" sz="1300" spc="-40" b="1">
                <a:solidFill>
                  <a:srgbClr val="FF6D4B"/>
                </a:solidFill>
                <a:latin typeface="Segoe UI"/>
                <a:cs typeface="Segoe UI"/>
              </a:rPr>
              <a:t>P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engecu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a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li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a</a:t>
            </a:r>
            <a:r>
              <a:rPr dirty="0" sz="1300" b="1">
                <a:solidFill>
                  <a:srgbClr val="FF6D4B"/>
                </a:solidFill>
                <a:latin typeface="Segoe UI"/>
                <a:cs typeface="Segoe UI"/>
              </a:rPr>
              <a:t>n	</a:t>
            </a:r>
            <a:r>
              <a:rPr dirty="0" sz="1300" spc="-40" b="1">
                <a:solidFill>
                  <a:srgbClr val="FF6D4B"/>
                </a:solidFill>
                <a:latin typeface="Segoe UI"/>
                <a:cs typeface="Segoe UI"/>
              </a:rPr>
              <a:t>P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enggolong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a</a:t>
            </a:r>
            <a:r>
              <a:rPr dirty="0" sz="1300" b="1">
                <a:solidFill>
                  <a:srgbClr val="FF6D4B"/>
                </a:solidFill>
                <a:latin typeface="Segoe UI"/>
                <a:cs typeface="Segoe UI"/>
              </a:rPr>
              <a:t>n 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Nasabah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Penerima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Fasilitas</a:t>
            </a:r>
            <a:endParaRPr sz="1300">
              <a:latin typeface="Segoe UI"/>
              <a:cs typeface="Segoe UI"/>
            </a:endParaRPr>
          </a:p>
          <a:p>
            <a:pPr marL="20320">
              <a:lnSpc>
                <a:spcPct val="100000"/>
              </a:lnSpc>
              <a:spcBef>
                <a:spcPts val="660"/>
              </a:spcBef>
            </a:pP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1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diatur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48604" y="4883215"/>
            <a:ext cx="444817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Pengecualian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Perhitungan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BMPD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untuk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Nasabah Investor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150801" y="5147935"/>
            <a:ext cx="0" cy="574675"/>
          </a:xfrm>
          <a:custGeom>
            <a:avLst/>
            <a:gdLst/>
            <a:ahLst/>
            <a:cxnLst/>
            <a:rect l="l" t="t" r="r" b="b"/>
            <a:pathLst>
              <a:path w="0" h="574675">
                <a:moveTo>
                  <a:pt x="0" y="0"/>
                </a:moveTo>
                <a:lnTo>
                  <a:pt x="0" y="574293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65954" y="1734631"/>
            <a:ext cx="583882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43325" algn="l"/>
              </a:tabLst>
            </a:pP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POJK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baseline="2136" sz="1950" spc="-22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baseline="2136" sz="195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BMPD	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56993" y="2259639"/>
            <a:ext cx="8522970" cy="3991610"/>
            <a:chOff x="1356993" y="2259639"/>
            <a:chExt cx="8522970" cy="3991610"/>
          </a:xfrm>
        </p:grpSpPr>
        <p:sp>
          <p:nvSpPr>
            <p:cNvPr id="5" name="object 5"/>
            <p:cNvSpPr/>
            <p:nvPr/>
          </p:nvSpPr>
          <p:spPr>
            <a:xfrm>
              <a:off x="2510876" y="2265037"/>
              <a:ext cx="7364095" cy="3980815"/>
            </a:xfrm>
            <a:custGeom>
              <a:avLst/>
              <a:gdLst/>
              <a:ahLst/>
              <a:cxnLst/>
              <a:rect l="l" t="t" r="r" b="b"/>
              <a:pathLst>
                <a:path w="7364095" h="3980815">
                  <a:moveTo>
                    <a:pt x="7363547" y="0"/>
                  </a:moveTo>
                  <a:lnTo>
                    <a:pt x="0" y="0"/>
                  </a:lnTo>
                  <a:lnTo>
                    <a:pt x="0" y="3980488"/>
                  </a:lnTo>
                  <a:lnTo>
                    <a:pt x="7363547" y="3980488"/>
                  </a:lnTo>
                  <a:lnTo>
                    <a:pt x="73635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510876" y="2265037"/>
              <a:ext cx="7364095" cy="3980815"/>
            </a:xfrm>
            <a:custGeom>
              <a:avLst/>
              <a:gdLst/>
              <a:ahLst/>
              <a:cxnLst/>
              <a:rect l="l" t="t" r="r" b="b"/>
              <a:pathLst>
                <a:path w="7364095" h="3980815">
                  <a:moveTo>
                    <a:pt x="0" y="0"/>
                  </a:moveTo>
                  <a:lnTo>
                    <a:pt x="7363547" y="0"/>
                  </a:lnTo>
                  <a:lnTo>
                    <a:pt x="7363547" y="3980488"/>
                  </a:lnTo>
                  <a:lnTo>
                    <a:pt x="0" y="3980488"/>
                  </a:lnTo>
                  <a:lnTo>
                    <a:pt x="0" y="0"/>
                  </a:lnTo>
                  <a:close/>
                </a:path>
              </a:pathLst>
            </a:custGeom>
            <a:ln w="10274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56993" y="2757929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1" y="796359"/>
                  </a:lnTo>
                  <a:lnTo>
                    <a:pt x="40353" y="810535"/>
                  </a:lnTo>
                  <a:lnTo>
                    <a:pt x="66071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0" y="796359"/>
                  </a:lnTo>
                  <a:lnTo>
                    <a:pt x="1051940" y="775333"/>
                  </a:lnTo>
                  <a:lnTo>
                    <a:pt x="1057132" y="749585"/>
                  </a:lnTo>
                  <a:lnTo>
                    <a:pt x="1057132" y="66147"/>
                  </a:lnTo>
                  <a:lnTo>
                    <a:pt x="1051940" y="40400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395084" y="2952297"/>
              <a:ext cx="798195" cy="473075"/>
            </a:xfrm>
            <a:custGeom>
              <a:avLst/>
              <a:gdLst/>
              <a:ahLst/>
              <a:cxnLst/>
              <a:rect l="l" t="t" r="r" b="b"/>
              <a:pathLst>
                <a:path w="798194" h="473075">
                  <a:moveTo>
                    <a:pt x="695955" y="0"/>
                  </a:moveTo>
                  <a:lnTo>
                    <a:pt x="797741" y="0"/>
                  </a:lnTo>
                  <a:lnTo>
                    <a:pt x="797741" y="472784"/>
                  </a:lnTo>
                  <a:lnTo>
                    <a:pt x="695955" y="472784"/>
                  </a:lnTo>
                  <a:lnTo>
                    <a:pt x="695955" y="0"/>
                  </a:lnTo>
                  <a:close/>
                </a:path>
                <a:path w="798194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798194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83973" y="3658567"/>
          <a:ext cx="2220595" cy="258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6680"/>
                <a:gridCol w="1057275"/>
              </a:tblGrid>
              <a:tr h="852443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415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52705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96520" indent="-635">
                        <a:lnSpc>
                          <a:spcPct val="95000"/>
                        </a:lnSpc>
                        <a:spcBef>
                          <a:spcPts val="50"/>
                        </a:spcBef>
                      </a:pPr>
                      <a:r>
                        <a:rPr dirty="0" sz="1100" spc="-1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enya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Koreksi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Laporan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35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85612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1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01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360" marR="173355" indent="-35560">
                        <a:lnSpc>
                          <a:spcPct val="1073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12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4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0" marR="10922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175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 marR="173355" indent="-65405">
                        <a:lnSpc>
                          <a:spcPct val="1055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54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1562369" y="2823812"/>
            <a:ext cx="6502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akua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06614" y="2988404"/>
            <a:ext cx="563880" cy="51054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81280" marR="5080" indent="-69215">
              <a:lnSpc>
                <a:spcPts val="1200"/>
              </a:lnSpc>
              <a:spcBef>
                <a:spcPts val="24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marL="13335">
              <a:lnSpc>
                <a:spcPts val="1275"/>
              </a:lnSpc>
            </a:pP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93804" y="2567780"/>
            <a:ext cx="3150235" cy="51054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ct val="94500"/>
              </a:lnSpc>
              <a:spcBef>
                <a:spcPts val="170"/>
              </a:spcBef>
            </a:pP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Sebelumnya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diatur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100" spc="2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tentang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Kebijakan bagi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BPR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dan BPRS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Sebagai 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Dampak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en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y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Co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v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-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19</a:t>
            </a:r>
            <a:endParaRPr sz="1100">
              <a:latin typeface="Segoe UI"/>
              <a:cs typeface="Segoe UI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19197" y="2178610"/>
            <a:ext cx="374728" cy="375157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6338501" y="2485222"/>
            <a:ext cx="237490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1</a:t>
            </a:r>
            <a:endParaRPr sz="29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46537" y="2555780"/>
            <a:ext cx="3086735" cy="1497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255">
              <a:lnSpc>
                <a:spcPct val="107300"/>
              </a:lnSpc>
              <a:spcBef>
                <a:spcPts val="100"/>
              </a:spcBef>
              <a:tabLst>
                <a:tab pos="923925" algn="l"/>
                <a:tab pos="2183765" algn="l"/>
                <a:tab pos="2684145" algn="l"/>
              </a:tabLst>
            </a:pP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da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a/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pe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ny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ur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da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a	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da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m 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bentuk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pada:</a:t>
            </a:r>
            <a:endParaRPr sz="1100">
              <a:latin typeface="Segoe UI"/>
              <a:cs typeface="Segoe UI"/>
            </a:endParaRPr>
          </a:p>
          <a:p>
            <a:pPr marL="289560" indent="-277495">
              <a:lnSpc>
                <a:spcPts val="1295"/>
              </a:lnSpc>
              <a:buAutoNum type="alphaLcPeriod"/>
              <a:tabLst>
                <a:tab pos="289560" algn="l"/>
                <a:tab pos="290195" algn="l"/>
              </a:tabLst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lain,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bagi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BPR;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atau</a:t>
            </a:r>
            <a:endParaRPr sz="1100">
              <a:latin typeface="Segoe UI"/>
              <a:cs typeface="Segoe UI"/>
            </a:endParaRPr>
          </a:p>
          <a:p>
            <a:pPr marL="289560" indent="-277495">
              <a:lnSpc>
                <a:spcPct val="100000"/>
              </a:lnSpc>
              <a:spcBef>
                <a:spcPts val="70"/>
              </a:spcBef>
              <a:buAutoNum type="alphaLcPeriod"/>
              <a:tabLst>
                <a:tab pos="289560" algn="l"/>
                <a:tab pos="290195" algn="l"/>
              </a:tabLst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lain, bagi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BPRS,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tabLst>
                <a:tab pos="570230" algn="l"/>
                <a:tab pos="1837689" algn="l"/>
                <a:tab pos="2501900" algn="l"/>
              </a:tabLst>
            </a:pP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untuk	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penanggulangan	potensi	dan/atau</a:t>
            </a:r>
            <a:endParaRPr sz="1100">
              <a:latin typeface="Segoe UI"/>
              <a:cs typeface="Segoe UI"/>
            </a:endParaRPr>
          </a:p>
          <a:p>
            <a:pPr marL="12700" marR="7620">
              <a:lnSpc>
                <a:spcPts val="1300"/>
              </a:lnSpc>
              <a:spcBef>
                <a:spcPts val="130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permasalahan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likuiditas</a:t>
            </a:r>
            <a:r>
              <a:rPr dirty="0" sz="11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1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dikecualikan </a:t>
            </a:r>
            <a:r>
              <a:rPr dirty="0" sz="1100" spc="-28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1553845" algn="l"/>
                <a:tab pos="2501900" algn="l"/>
              </a:tabLst>
            </a:pP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Penanggulangan	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potensi	dan/atau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46537" y="4036916"/>
            <a:ext cx="30841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permasalahan  </a:t>
            </a:r>
            <a:r>
              <a:rPr dirty="0" sz="1100" spc="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likuiditas  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BPR/S  </a:t>
            </a:r>
            <a:r>
              <a:rPr dirty="0" sz="11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lain  </a:t>
            </a:r>
            <a:r>
              <a:rPr dirty="0" sz="11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bersifat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46537" y="4189508"/>
            <a:ext cx="3084830" cy="385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300"/>
              </a:lnSpc>
              <a:spcBef>
                <a:spcPts val="100"/>
              </a:spcBef>
            </a:pP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sementara</a:t>
            </a:r>
            <a:r>
              <a:rPr dirty="0" sz="1100" spc="7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100" spc="8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100" spc="8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100" spc="8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10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kondisi </a:t>
            </a:r>
            <a:r>
              <a:rPr dirty="0" sz="1100" spc="-29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permasalahan</a:t>
            </a:r>
            <a:r>
              <a:rPr dirty="0" sz="1100" spc="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struktural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46536" y="4631276"/>
            <a:ext cx="30835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  <a:tab pos="2183765" algn="l"/>
                <a:tab pos="2684145" algn="l"/>
              </a:tabLst>
            </a:pPr>
            <a:r>
              <a:rPr dirty="0" sz="1100" spc="-2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da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a/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pe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ny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ur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da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a	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da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38501" y="3792814"/>
            <a:ext cx="3392170" cy="1254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2</a:t>
            </a:r>
            <a:endParaRPr sz="2900">
              <a:latin typeface="Segoe UI"/>
              <a:cs typeface="Segoe UI"/>
            </a:endParaRPr>
          </a:p>
          <a:p>
            <a:pPr marL="20955">
              <a:lnSpc>
                <a:spcPct val="100000"/>
              </a:lnSpc>
              <a:spcBef>
                <a:spcPts val="2715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3</a:t>
            </a:r>
            <a:r>
              <a:rPr dirty="0" sz="2900" spc="-120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bentuk </a:t>
            </a:r>
            <a:r>
              <a:rPr dirty="0" sz="1100" spc="2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penempatan </a:t>
            </a:r>
            <a:r>
              <a:rPr dirty="0" sz="11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 </a:t>
            </a:r>
            <a:r>
              <a:rPr dirty="0" sz="11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antar </a:t>
            </a:r>
            <a:r>
              <a:rPr dirty="0" sz="11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bank </a:t>
            </a:r>
            <a:r>
              <a:rPr dirty="0" sz="1100" spc="2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46536" y="4960652"/>
            <a:ext cx="3085465" cy="891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300"/>
              </a:lnSpc>
              <a:spcBef>
                <a:spcPts val="100"/>
              </a:spcBef>
              <a:tabLst>
                <a:tab pos="532130" algn="l"/>
                <a:tab pos="892810" algn="l"/>
                <a:tab pos="1393190" algn="l"/>
                <a:tab pos="2602865" algn="l"/>
              </a:tabLst>
            </a:pP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R/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S	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untu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k	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pe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gg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ga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po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i 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permasalahan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likuiditas:</a:t>
            </a:r>
            <a:endParaRPr sz="1100">
              <a:latin typeface="Segoe UI"/>
              <a:cs typeface="Segoe UI"/>
            </a:endParaRPr>
          </a:p>
          <a:p>
            <a:pPr marL="289560" indent="-277495">
              <a:lnSpc>
                <a:spcPts val="1295"/>
              </a:lnSpc>
              <a:buAutoNum type="alphaLcPeriod"/>
              <a:tabLst>
                <a:tab pos="289560" algn="l"/>
                <a:tab pos="290195" algn="l"/>
              </a:tabLst>
            </a:pP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ditetapkan</a:t>
            </a:r>
            <a:r>
              <a:rPr dirty="0" sz="1100" spc="2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maks. </a:t>
            </a:r>
            <a:r>
              <a:rPr dirty="0" sz="1100" spc="5" b="1">
                <a:solidFill>
                  <a:srgbClr val="C06E00"/>
                </a:solidFill>
                <a:latin typeface="Segoe UI"/>
                <a:cs typeface="Segoe UI"/>
              </a:rPr>
              <a:t>30%</a:t>
            </a:r>
            <a:r>
              <a:rPr dirty="0" sz="1100" spc="3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dari</a:t>
            </a: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modal</a:t>
            </a:r>
            <a:r>
              <a:rPr dirty="0" sz="1100" spc="2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BPR/S</a:t>
            </a:r>
            <a:endParaRPr sz="1100">
              <a:latin typeface="Segoe UI"/>
              <a:cs typeface="Segoe UI"/>
            </a:endParaRPr>
          </a:p>
          <a:p>
            <a:pPr marL="289560" marR="6985" indent="-277495">
              <a:lnSpc>
                <a:spcPts val="1300"/>
              </a:lnSpc>
              <a:spcBef>
                <a:spcPts val="130"/>
              </a:spcBef>
              <a:buAutoNum type="alphaLcPeriod"/>
              <a:tabLst>
                <a:tab pos="289560" algn="l"/>
                <a:tab pos="290195" algn="l"/>
              </a:tabLst>
            </a:pP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meliputi</a:t>
            </a:r>
            <a:r>
              <a:rPr dirty="0" sz="1100" spc="12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seluruh</a:t>
            </a:r>
            <a:r>
              <a:rPr dirty="0" sz="1100" spc="12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pihak</a:t>
            </a:r>
            <a:r>
              <a:rPr dirty="0" sz="1100" spc="13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terkait</a:t>
            </a:r>
            <a:r>
              <a:rPr dirty="0" sz="1100" spc="13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C06E00"/>
                </a:solidFill>
                <a:latin typeface="Segoe UI"/>
                <a:cs typeface="Segoe UI"/>
              </a:rPr>
              <a:t>dan</a:t>
            </a:r>
            <a:r>
              <a:rPr dirty="0" sz="1100" spc="13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pihak </a:t>
            </a:r>
            <a:r>
              <a:rPr dirty="0" sz="1100" spc="-29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tidak</a:t>
            </a:r>
            <a:r>
              <a:rPr dirty="0" sz="1100" spc="2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terkait</a:t>
            </a:r>
            <a:r>
              <a:rPr dirty="0" sz="1100" spc="2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BPR/S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46536" y="5838284"/>
            <a:ext cx="3083560" cy="3581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289560" marR="5080" indent="-277495">
              <a:lnSpc>
                <a:spcPts val="1300"/>
              </a:lnSpc>
              <a:spcBef>
                <a:spcPts val="160"/>
              </a:spcBef>
              <a:tabLst>
                <a:tab pos="289560" algn="l"/>
                <a:tab pos="1143000" algn="l"/>
                <a:tab pos="1751964" algn="l"/>
                <a:tab pos="2423795" algn="l"/>
              </a:tabLst>
            </a:pP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c</a:t>
            </a:r>
            <a:r>
              <a:rPr dirty="0" sz="1100" b="1">
                <a:solidFill>
                  <a:srgbClr val="C06E00"/>
                </a:solidFill>
                <a:latin typeface="Segoe UI"/>
                <a:cs typeface="Segoe UI"/>
              </a:rPr>
              <a:t>.	</a:t>
            </a: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d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ila</a:t>
            </a:r>
            <a:r>
              <a:rPr dirty="0" sz="1100" spc="20" b="1">
                <a:solidFill>
                  <a:srgbClr val="C06E00"/>
                </a:solidFill>
                <a:latin typeface="Segoe UI"/>
                <a:cs typeface="Segoe UI"/>
              </a:rPr>
              <a:t>kuk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C06E00"/>
                </a:solidFill>
                <a:latin typeface="Segoe UI"/>
                <a:cs typeface="Segoe UI"/>
              </a:rPr>
              <a:t>n	</a:t>
            </a: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d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ala</a:t>
            </a:r>
            <a:r>
              <a:rPr dirty="0" sz="1100" b="1">
                <a:solidFill>
                  <a:srgbClr val="C06E00"/>
                </a:solidFill>
                <a:latin typeface="Segoe UI"/>
                <a:cs typeface="Segoe UI"/>
              </a:rPr>
              <a:t>m	</a:t>
            </a: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b</a:t>
            </a:r>
            <a:r>
              <a:rPr dirty="0" sz="1100" spc="20" b="1">
                <a:solidFill>
                  <a:srgbClr val="C06E00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C06E00"/>
                </a:solidFill>
                <a:latin typeface="Segoe UI"/>
                <a:cs typeface="Segoe UI"/>
              </a:rPr>
              <a:t>u</a:t>
            </a:r>
            <a:r>
              <a:rPr dirty="0" sz="1100" b="1">
                <a:solidFill>
                  <a:srgbClr val="C06E00"/>
                </a:solidFill>
                <a:latin typeface="Segoe UI"/>
                <a:cs typeface="Segoe UI"/>
              </a:rPr>
              <a:t>k	</a:t>
            </a: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t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a</a:t>
            </a: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b</a:t>
            </a:r>
            <a:r>
              <a:rPr dirty="0" sz="1100" spc="20" b="1">
                <a:solidFill>
                  <a:srgbClr val="C06E00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C06E00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dan/atau</a:t>
            </a:r>
            <a:r>
              <a:rPr dirty="0" sz="1100" spc="2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deposito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722163" y="2017332"/>
            <a:ext cx="6266815" cy="4110990"/>
            <a:chOff x="2722163" y="2017332"/>
            <a:chExt cx="6266815" cy="4110990"/>
          </a:xfrm>
        </p:grpSpPr>
        <p:sp>
          <p:nvSpPr>
            <p:cNvPr id="26" name="object 26"/>
            <p:cNvSpPr/>
            <p:nvPr/>
          </p:nvSpPr>
          <p:spPr>
            <a:xfrm>
              <a:off x="6223107" y="2625710"/>
              <a:ext cx="0" cy="3495040"/>
            </a:xfrm>
            <a:custGeom>
              <a:avLst/>
              <a:gdLst/>
              <a:ahLst/>
              <a:cxnLst/>
              <a:rect l="l" t="t" r="r" b="b"/>
              <a:pathLst>
                <a:path w="0" h="3495040">
                  <a:moveTo>
                    <a:pt x="0" y="0"/>
                  </a:moveTo>
                  <a:lnTo>
                    <a:pt x="0" y="3494654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722163" y="2017332"/>
              <a:ext cx="6266815" cy="518795"/>
            </a:xfrm>
            <a:custGeom>
              <a:avLst/>
              <a:gdLst/>
              <a:ahLst/>
              <a:cxnLst/>
              <a:rect l="l" t="t" r="r" b="b"/>
              <a:pathLst>
                <a:path w="6266815" h="518794">
                  <a:moveTo>
                    <a:pt x="6180443" y="0"/>
                  </a:moveTo>
                  <a:lnTo>
                    <a:pt x="86339" y="0"/>
                  </a:lnTo>
                  <a:lnTo>
                    <a:pt x="52732" y="6792"/>
                  </a:lnTo>
                  <a:lnTo>
                    <a:pt x="25288" y="25317"/>
                  </a:lnTo>
                  <a:lnTo>
                    <a:pt x="6784" y="52793"/>
                  </a:lnTo>
                  <a:lnTo>
                    <a:pt x="0" y="86440"/>
                  </a:lnTo>
                  <a:lnTo>
                    <a:pt x="0" y="432177"/>
                  </a:lnTo>
                  <a:lnTo>
                    <a:pt x="6784" y="465823"/>
                  </a:lnTo>
                  <a:lnTo>
                    <a:pt x="25288" y="493299"/>
                  </a:lnTo>
                  <a:lnTo>
                    <a:pt x="52732" y="511824"/>
                  </a:lnTo>
                  <a:lnTo>
                    <a:pt x="86339" y="518617"/>
                  </a:lnTo>
                  <a:lnTo>
                    <a:pt x="6180443" y="518617"/>
                  </a:lnTo>
                  <a:lnTo>
                    <a:pt x="6214051" y="511824"/>
                  </a:lnTo>
                  <a:lnTo>
                    <a:pt x="6241495" y="493299"/>
                  </a:lnTo>
                  <a:lnTo>
                    <a:pt x="6259998" y="465823"/>
                  </a:lnTo>
                  <a:lnTo>
                    <a:pt x="6266783" y="432177"/>
                  </a:lnTo>
                  <a:lnTo>
                    <a:pt x="6266783" y="86440"/>
                  </a:lnTo>
                  <a:lnTo>
                    <a:pt x="6259998" y="52793"/>
                  </a:lnTo>
                  <a:lnTo>
                    <a:pt x="6241495" y="25317"/>
                  </a:lnTo>
                  <a:lnTo>
                    <a:pt x="6214051" y="6792"/>
                  </a:lnTo>
                  <a:lnTo>
                    <a:pt x="61804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2808664" y="2069911"/>
            <a:ext cx="609346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Penyediaan</a:t>
            </a:r>
            <a:r>
              <a:rPr dirty="0" sz="1300" spc="2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Dana/Penyaluran</a:t>
            </a:r>
            <a:r>
              <a:rPr dirty="0" sz="1300" spc="229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Dana</a:t>
            </a:r>
            <a:r>
              <a:rPr dirty="0" sz="1300" spc="229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untuk</a:t>
            </a:r>
            <a:r>
              <a:rPr dirty="0" sz="1300" spc="24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Penanggulangan</a:t>
            </a:r>
            <a:r>
              <a:rPr dirty="0" sz="1300" spc="2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Potensi</a:t>
            </a:r>
            <a:r>
              <a:rPr dirty="0" sz="1300" spc="229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dan/atau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08664" y="2258887"/>
            <a:ext cx="302196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Permasalahan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Likuiditas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BPR/S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Lain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(a)</a:t>
            </a:r>
            <a:endParaRPr sz="1300">
              <a:latin typeface="Segoe UI"/>
              <a:cs typeface="Segoe U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453916" y="1738550"/>
            <a:ext cx="7428230" cy="4632325"/>
            <a:chOff x="2453916" y="1738550"/>
            <a:chExt cx="7428230" cy="4632325"/>
          </a:xfrm>
        </p:grpSpPr>
        <p:sp>
          <p:nvSpPr>
            <p:cNvPr id="31" name="object 31"/>
            <p:cNvSpPr/>
            <p:nvPr/>
          </p:nvSpPr>
          <p:spPr>
            <a:xfrm>
              <a:off x="2461615" y="1738550"/>
              <a:ext cx="0" cy="4632325"/>
            </a:xfrm>
            <a:custGeom>
              <a:avLst/>
              <a:gdLst/>
              <a:ahLst/>
              <a:cxnLst/>
              <a:rect l="l" t="t" r="r" b="b"/>
              <a:pathLst>
                <a:path w="0" h="4632325">
                  <a:moveTo>
                    <a:pt x="0" y="0"/>
                  </a:moveTo>
                  <a:lnTo>
                    <a:pt x="0" y="4632199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44687" y="5290455"/>
              <a:ext cx="236966" cy="237238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53322" y="1768159"/>
            <a:ext cx="445198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56485" algn="l"/>
              </a:tabLst>
            </a:pP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POJK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sz="130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BMPD	</a:t>
            </a:r>
            <a:r>
              <a:rPr dirty="0" baseline="2136" sz="1950" spc="-22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baseline="2136" sz="1950" spc="-37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baseline="2136" sz="1950" spc="-22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baseline="2136" sz="1950">
              <a:latin typeface="Segoe UI"/>
              <a:cs typeface="Segoe U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505478" y="2259639"/>
            <a:ext cx="7319009" cy="4124325"/>
            <a:chOff x="2505478" y="2259639"/>
            <a:chExt cx="7319009" cy="4124325"/>
          </a:xfrm>
        </p:grpSpPr>
        <p:sp>
          <p:nvSpPr>
            <p:cNvPr id="5" name="object 5"/>
            <p:cNvSpPr/>
            <p:nvPr/>
          </p:nvSpPr>
          <p:spPr>
            <a:xfrm>
              <a:off x="2510876" y="2265037"/>
              <a:ext cx="7308215" cy="4113529"/>
            </a:xfrm>
            <a:custGeom>
              <a:avLst/>
              <a:gdLst/>
              <a:ahLst/>
              <a:cxnLst/>
              <a:rect l="l" t="t" r="r" b="b"/>
              <a:pathLst>
                <a:path w="7308215" h="4113529">
                  <a:moveTo>
                    <a:pt x="7308155" y="0"/>
                  </a:moveTo>
                  <a:lnTo>
                    <a:pt x="0" y="0"/>
                  </a:lnTo>
                  <a:lnTo>
                    <a:pt x="0" y="4113241"/>
                  </a:lnTo>
                  <a:lnTo>
                    <a:pt x="7308155" y="4113241"/>
                  </a:lnTo>
                  <a:lnTo>
                    <a:pt x="73081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510876" y="2265037"/>
              <a:ext cx="7308215" cy="4113529"/>
            </a:xfrm>
            <a:custGeom>
              <a:avLst/>
              <a:gdLst/>
              <a:ahLst/>
              <a:cxnLst/>
              <a:rect l="l" t="t" r="r" b="b"/>
              <a:pathLst>
                <a:path w="7308215" h="4113529">
                  <a:moveTo>
                    <a:pt x="0" y="0"/>
                  </a:moveTo>
                  <a:lnTo>
                    <a:pt x="7308154" y="0"/>
                  </a:lnTo>
                  <a:lnTo>
                    <a:pt x="7308154" y="4113241"/>
                  </a:lnTo>
                  <a:lnTo>
                    <a:pt x="0" y="4113241"/>
                  </a:lnTo>
                  <a:lnTo>
                    <a:pt x="0" y="0"/>
                  </a:lnTo>
                  <a:close/>
                </a:path>
              </a:pathLst>
            </a:custGeom>
            <a:ln w="10274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83973" y="3658567"/>
          <a:ext cx="2220595" cy="258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6680"/>
                <a:gridCol w="1057275"/>
              </a:tblGrid>
              <a:tr h="852443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415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52705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96520" indent="-635">
                        <a:lnSpc>
                          <a:spcPct val="95000"/>
                        </a:lnSpc>
                        <a:spcBef>
                          <a:spcPts val="50"/>
                        </a:spcBef>
                      </a:pPr>
                      <a:r>
                        <a:rPr dirty="0" sz="1100" spc="-1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enya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Koreksi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Laporan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35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85612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1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01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360" marR="173355" indent="-35560">
                        <a:lnSpc>
                          <a:spcPct val="1073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12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4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0" marR="10922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175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 marR="173355" indent="-65405">
                        <a:lnSpc>
                          <a:spcPct val="1055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54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</a:tr>
            </a:tbl>
          </a:graphicData>
        </a:graphic>
      </p:graphicFrame>
      <p:grpSp>
        <p:nvGrpSpPr>
          <p:cNvPr id="11" name="object 11"/>
          <p:cNvGrpSpPr/>
          <p:nvPr/>
        </p:nvGrpSpPr>
        <p:grpSpPr>
          <a:xfrm>
            <a:off x="1356993" y="2757929"/>
            <a:ext cx="1057275" cy="815975"/>
            <a:chOff x="1356993" y="2757929"/>
            <a:chExt cx="1057275" cy="815975"/>
          </a:xfrm>
        </p:grpSpPr>
        <p:sp>
          <p:nvSpPr>
            <p:cNvPr id="12" name="object 12"/>
            <p:cNvSpPr/>
            <p:nvPr/>
          </p:nvSpPr>
          <p:spPr>
            <a:xfrm>
              <a:off x="1356993" y="2757929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1" y="796359"/>
                  </a:lnTo>
                  <a:lnTo>
                    <a:pt x="40353" y="810535"/>
                  </a:lnTo>
                  <a:lnTo>
                    <a:pt x="66071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0" y="796359"/>
                  </a:lnTo>
                  <a:lnTo>
                    <a:pt x="1051940" y="775333"/>
                  </a:lnTo>
                  <a:lnTo>
                    <a:pt x="1057132" y="749585"/>
                  </a:lnTo>
                  <a:lnTo>
                    <a:pt x="1057132" y="66147"/>
                  </a:lnTo>
                  <a:lnTo>
                    <a:pt x="1051940" y="40400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395084" y="2952297"/>
              <a:ext cx="798195" cy="473075"/>
            </a:xfrm>
            <a:custGeom>
              <a:avLst/>
              <a:gdLst/>
              <a:ahLst/>
              <a:cxnLst/>
              <a:rect l="l" t="t" r="r" b="b"/>
              <a:pathLst>
                <a:path w="798194" h="473075">
                  <a:moveTo>
                    <a:pt x="695955" y="0"/>
                  </a:moveTo>
                  <a:lnTo>
                    <a:pt x="797741" y="0"/>
                  </a:lnTo>
                  <a:lnTo>
                    <a:pt x="797741" y="472784"/>
                  </a:lnTo>
                  <a:lnTo>
                    <a:pt x="695955" y="472784"/>
                  </a:lnTo>
                  <a:lnTo>
                    <a:pt x="695955" y="0"/>
                  </a:lnTo>
                  <a:close/>
                </a:path>
                <a:path w="798194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798194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562369" y="2823812"/>
            <a:ext cx="6502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akua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06614" y="2988404"/>
            <a:ext cx="563880" cy="51054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81280" marR="5080" indent="-69215">
              <a:lnSpc>
                <a:spcPts val="1200"/>
              </a:lnSpc>
              <a:spcBef>
                <a:spcPts val="24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marL="13335">
              <a:lnSpc>
                <a:spcPts val="1275"/>
              </a:lnSpc>
            </a:pP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31994" y="2528156"/>
            <a:ext cx="2018030" cy="67818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just" marL="12700" marR="5080">
              <a:lnSpc>
                <a:spcPct val="96400"/>
              </a:lnSpc>
              <a:spcBef>
                <a:spcPts val="145"/>
              </a:spcBef>
            </a:pP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Sebelumnya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diatur dalam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POJK </a:t>
            </a:r>
            <a:r>
              <a:rPr dirty="0" sz="1100" spc="-29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tentang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Kebijakan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bagi</a:t>
            </a:r>
            <a:r>
              <a:rPr dirty="0" sz="1100" spc="2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BPR </a:t>
            </a:r>
            <a:r>
              <a:rPr dirty="0" sz="1100" spc="-29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BPRS</a:t>
            </a:r>
            <a:r>
              <a:rPr dirty="0" sz="11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Dampak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en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y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-50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1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Co</a:t>
            </a:r>
            <a:r>
              <a:rPr dirty="0" sz="1100" spc="-35" b="1">
                <a:solidFill>
                  <a:srgbClr val="3F3F3F"/>
                </a:solidFill>
                <a:latin typeface="Segoe UI"/>
                <a:cs typeface="Segoe UI"/>
              </a:rPr>
              <a:t>v</a:t>
            </a:r>
            <a:r>
              <a:rPr dirty="0" sz="1100" spc="-1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100" spc="-40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-25" b="1">
                <a:solidFill>
                  <a:srgbClr val="3F3F3F"/>
                </a:solidFill>
                <a:latin typeface="Segoe UI"/>
                <a:cs typeface="Segoe UI"/>
              </a:rPr>
              <a:t>-</a:t>
            </a:r>
            <a:r>
              <a:rPr dirty="0" sz="1100" spc="-30" b="1">
                <a:solidFill>
                  <a:srgbClr val="3F3F3F"/>
                </a:solidFill>
                <a:latin typeface="Segoe UI"/>
                <a:cs typeface="Segoe UI"/>
              </a:rPr>
              <a:t>19</a:t>
            </a:r>
            <a:endParaRPr sz="1100">
              <a:latin typeface="Segoe UI"/>
              <a:cs typeface="Segoe U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31145" y="2199420"/>
            <a:ext cx="374728" cy="375157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4816207" y="2457790"/>
            <a:ext cx="237490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4</a:t>
            </a:r>
            <a:endParaRPr sz="29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90414" y="2510390"/>
            <a:ext cx="4651375" cy="7785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1000"/>
              </a:lnSpc>
              <a:spcBef>
                <a:spcPts val="9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Persyaratan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bentuk</a:t>
            </a:r>
            <a:r>
              <a:rPr dirty="0" sz="1000" spc="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penempatan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penanggulangan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potensi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permasalahan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likuiditas</a:t>
            </a:r>
            <a:endParaRPr sz="1000">
              <a:latin typeface="Segoe UI"/>
              <a:cs typeface="Segoe UI"/>
            </a:endParaRPr>
          </a:p>
          <a:p>
            <a:pPr algn="just" marL="12700">
              <a:lnSpc>
                <a:spcPts val="1080"/>
              </a:lnSpc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a.</a:t>
            </a:r>
            <a:r>
              <a:rPr dirty="0" sz="1000" spc="45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45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didasarkan</a:t>
            </a:r>
            <a:r>
              <a:rPr dirty="0" sz="10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0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evaluasi</a:t>
            </a:r>
            <a:r>
              <a:rPr dirty="0" sz="10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telah</a:t>
            </a:r>
            <a:r>
              <a:rPr dirty="0" sz="10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mempertimbangkan</a:t>
            </a:r>
            <a:r>
              <a:rPr dirty="0" sz="10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penerapan</a:t>
            </a:r>
            <a:endParaRPr sz="1000">
              <a:latin typeface="Segoe UI"/>
              <a:cs typeface="Segoe UI"/>
            </a:endParaRPr>
          </a:p>
          <a:p>
            <a:pPr algn="just" marL="289560">
              <a:lnSpc>
                <a:spcPct val="100000"/>
              </a:lnSpc>
              <a:spcBef>
                <a:spcPts val="20"/>
              </a:spcBef>
            </a:pP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isi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o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;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90414" y="4583030"/>
            <a:ext cx="4652010" cy="62357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289560" marR="5080" indent="-277495">
              <a:lnSpc>
                <a:spcPct val="97300"/>
              </a:lnSpc>
              <a:spcBef>
                <a:spcPts val="13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b.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menyampaikan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surat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pemberitahuan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segera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OJK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 paling sedikit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memuat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pernyataan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informasi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penyediaan dana/penyaluran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dana dalam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rangka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penanggulangan potensi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permasalahan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likuiditas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pada BPR/S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lain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25293" y="5759558"/>
            <a:ext cx="4968240" cy="4832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90"/>
              </a:lnSpc>
              <a:tabLst>
                <a:tab pos="542290" algn="l"/>
              </a:tabLst>
            </a:pPr>
            <a:r>
              <a:rPr dirty="0" baseline="-22988" sz="4350" b="1">
                <a:solidFill>
                  <a:srgbClr val="252D69"/>
                </a:solidFill>
                <a:latin typeface="Segoe UI"/>
                <a:cs typeface="Segoe UI"/>
              </a:rPr>
              <a:t>5	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000" spc="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1000" spc="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000" spc="10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bentuk</a:t>
            </a:r>
            <a:r>
              <a:rPr dirty="0" sz="1000" spc="10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000" spc="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000" spc="10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000" spc="10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endParaRPr sz="1000">
              <a:latin typeface="Segoe UI"/>
              <a:cs typeface="Segoe UI"/>
            </a:endParaRPr>
          </a:p>
          <a:p>
            <a:pPr marL="542925">
              <a:lnSpc>
                <a:spcPts val="1010"/>
              </a:lnSpc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000" spc="3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3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1000" spc="3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3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3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memenuhi</a:t>
            </a:r>
            <a:r>
              <a:rPr dirty="0" sz="1000" spc="3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persyaratan</a:t>
            </a:r>
            <a:r>
              <a:rPr dirty="0" sz="1000" spc="3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diperhitungkan</a:t>
            </a:r>
            <a:r>
              <a:rPr dirty="0" sz="1000" spc="3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endParaRPr sz="1000">
              <a:latin typeface="Segoe UI"/>
              <a:cs typeface="Segoe UI"/>
            </a:endParaRPr>
          </a:p>
          <a:p>
            <a:pPr marL="542925">
              <a:lnSpc>
                <a:spcPct val="100000"/>
              </a:lnSpc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terkait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45603" y="5226592"/>
            <a:ext cx="4317365" cy="523240"/>
          </a:xfrm>
          <a:prstGeom prst="rect">
            <a:avLst/>
          </a:prstGeom>
          <a:solidFill>
            <a:srgbClr val="EBF3F8"/>
          </a:solidFill>
        </p:spPr>
        <p:txBody>
          <a:bodyPr wrap="square" lIns="0" tIns="30480" rIns="0" bIns="0" rtlCol="0" vert="horz">
            <a:spAutoFit/>
          </a:bodyPr>
          <a:lstStyle/>
          <a:p>
            <a:pPr algn="just" marL="73660" marR="64769">
              <a:lnSpc>
                <a:spcPct val="100000"/>
              </a:lnSpc>
              <a:spcBef>
                <a:spcPts val="240"/>
              </a:spcBef>
            </a:pP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Penyampaian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surat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pemberitahuan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disampaikan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dalam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bentuk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salinan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elektronik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melalui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surel resmi/salinan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cetak yang ditujukan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 KR/KOJK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wilayah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tempat kedudukan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KP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45603" y="3302027"/>
            <a:ext cx="4427855" cy="1308100"/>
          </a:xfrm>
          <a:prstGeom prst="rect">
            <a:avLst/>
          </a:prstGeom>
          <a:solidFill>
            <a:srgbClr val="EBF3F8"/>
          </a:solidFill>
        </p:spPr>
        <p:txBody>
          <a:bodyPr wrap="square" lIns="0" tIns="41275" rIns="0" bIns="0" rtlCol="0" vert="horz">
            <a:spAutoFit/>
          </a:bodyPr>
          <a:lstStyle/>
          <a:p>
            <a:pPr algn="just" marL="73660">
              <a:lnSpc>
                <a:spcPts val="1030"/>
              </a:lnSpc>
              <a:spcBef>
                <a:spcPts val="325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Pertimbangan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penerapan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manajemen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risiko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mencakup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min.:</a:t>
            </a:r>
            <a:endParaRPr sz="900">
              <a:latin typeface="Segoe UI"/>
              <a:cs typeface="Segoe UI"/>
            </a:endParaRPr>
          </a:p>
          <a:p>
            <a:pPr algn="just" marL="350520" indent="-277495">
              <a:lnSpc>
                <a:spcPts val="1030"/>
              </a:lnSpc>
              <a:buAutoNum type="arabicParenR"/>
              <a:tabLst>
                <a:tab pos="351155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proyeksi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kebutuhan</a:t>
            </a:r>
            <a:r>
              <a:rPr dirty="0" sz="9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9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didasarkan</a:t>
            </a:r>
            <a:r>
              <a:rPr dirty="0" sz="9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data</a:t>
            </a:r>
            <a:r>
              <a:rPr dirty="0" sz="9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900" spc="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informasi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valid</a:t>
            </a:r>
            <a:r>
              <a:rPr dirty="0" sz="9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9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endParaRPr sz="900">
              <a:latin typeface="Segoe UI"/>
              <a:cs typeface="Segoe UI"/>
            </a:endParaRPr>
          </a:p>
          <a:p>
            <a:pPr algn="just" marL="350520">
              <a:lnSpc>
                <a:spcPct val="100000"/>
              </a:lnSpc>
              <a:spcBef>
                <a:spcPts val="25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bank;</a:t>
            </a:r>
            <a:endParaRPr sz="900">
              <a:latin typeface="Segoe UI"/>
              <a:cs typeface="Segoe UI"/>
            </a:endParaRPr>
          </a:p>
          <a:p>
            <a:pPr algn="just" marL="350520" marR="66040" indent="-277495">
              <a:lnSpc>
                <a:spcPts val="1010"/>
              </a:lnSpc>
              <a:spcBef>
                <a:spcPts val="114"/>
              </a:spcBef>
              <a:buAutoNum type="arabicParenR" startAt="2"/>
              <a:tabLst>
                <a:tab pos="351155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jangka waktu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penempatan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pengembalian penempatan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 antar bank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disesuaikan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proyeksi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kebutuhan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dana;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900">
              <a:latin typeface="Segoe UI"/>
              <a:cs typeface="Segoe UI"/>
            </a:endParaRPr>
          </a:p>
          <a:p>
            <a:pPr algn="just" marL="350520" marR="64769" indent="-277495">
              <a:lnSpc>
                <a:spcPct val="98500"/>
              </a:lnSpc>
              <a:spcBef>
                <a:spcPts val="15"/>
              </a:spcBef>
              <a:buAutoNum type="arabicParenR" startAt="2"/>
              <a:tabLst>
                <a:tab pos="351155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rencana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tindak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penyelesaian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permasalahan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likuiditas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pada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yang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menerima penempatan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dana,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termasuk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proyeksi dan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mekanisme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penyaluran kas </a:t>
            </a:r>
            <a:r>
              <a:rPr dirty="0" sz="900" spc="-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masuk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diprioritaskan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pelunasan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 yang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ditempatkan oleh BPR/S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endParaRPr sz="900">
              <a:latin typeface="Segoe UI"/>
              <a:cs typeface="Segoe U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732429" y="1996777"/>
            <a:ext cx="6198235" cy="4276725"/>
            <a:chOff x="2732429" y="1996777"/>
            <a:chExt cx="6198235" cy="4276725"/>
          </a:xfrm>
        </p:grpSpPr>
        <p:sp>
          <p:nvSpPr>
            <p:cNvPr id="25" name="object 25"/>
            <p:cNvSpPr/>
            <p:nvPr/>
          </p:nvSpPr>
          <p:spPr>
            <a:xfrm>
              <a:off x="4764079" y="2515393"/>
              <a:ext cx="0" cy="3750310"/>
            </a:xfrm>
            <a:custGeom>
              <a:avLst/>
              <a:gdLst/>
              <a:ahLst/>
              <a:cxnLst/>
              <a:rect l="l" t="t" r="r" b="b"/>
              <a:pathLst>
                <a:path w="0" h="3750310">
                  <a:moveTo>
                    <a:pt x="0" y="0"/>
                  </a:moveTo>
                  <a:lnTo>
                    <a:pt x="0" y="3750021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732429" y="1996777"/>
              <a:ext cx="6198235" cy="518795"/>
            </a:xfrm>
            <a:custGeom>
              <a:avLst/>
              <a:gdLst/>
              <a:ahLst/>
              <a:cxnLst/>
              <a:rect l="l" t="t" r="r" b="b"/>
              <a:pathLst>
                <a:path w="6198234" h="518794">
                  <a:moveTo>
                    <a:pt x="6111449" y="0"/>
                  </a:moveTo>
                  <a:lnTo>
                    <a:pt x="86338" y="0"/>
                  </a:lnTo>
                  <a:lnTo>
                    <a:pt x="52731" y="6792"/>
                  </a:lnTo>
                  <a:lnTo>
                    <a:pt x="25287" y="25316"/>
                  </a:lnTo>
                  <a:lnTo>
                    <a:pt x="6784" y="52792"/>
                  </a:lnTo>
                  <a:lnTo>
                    <a:pt x="0" y="86437"/>
                  </a:lnTo>
                  <a:lnTo>
                    <a:pt x="0" y="432179"/>
                  </a:lnTo>
                  <a:lnTo>
                    <a:pt x="6784" y="465825"/>
                  </a:lnTo>
                  <a:lnTo>
                    <a:pt x="25287" y="493300"/>
                  </a:lnTo>
                  <a:lnTo>
                    <a:pt x="52731" y="511824"/>
                  </a:lnTo>
                  <a:lnTo>
                    <a:pt x="86338" y="518617"/>
                  </a:lnTo>
                  <a:lnTo>
                    <a:pt x="6111449" y="518617"/>
                  </a:lnTo>
                  <a:lnTo>
                    <a:pt x="6145056" y="511824"/>
                  </a:lnTo>
                  <a:lnTo>
                    <a:pt x="6172500" y="493300"/>
                  </a:lnTo>
                  <a:lnTo>
                    <a:pt x="6191003" y="465825"/>
                  </a:lnTo>
                  <a:lnTo>
                    <a:pt x="6197787" y="432179"/>
                  </a:lnTo>
                  <a:lnTo>
                    <a:pt x="6197787" y="86437"/>
                  </a:lnTo>
                  <a:lnTo>
                    <a:pt x="6191003" y="52792"/>
                  </a:lnTo>
                  <a:lnTo>
                    <a:pt x="6172500" y="25316"/>
                  </a:lnTo>
                  <a:lnTo>
                    <a:pt x="6145056" y="6792"/>
                  </a:lnTo>
                  <a:lnTo>
                    <a:pt x="61114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2818931" y="2048575"/>
            <a:ext cx="602551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Penyediaan</a:t>
            </a:r>
            <a:r>
              <a:rPr dirty="0" sz="1300" spc="13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Dana/Penyaluran</a:t>
            </a:r>
            <a:r>
              <a:rPr dirty="0" sz="1300" spc="14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Dana</a:t>
            </a:r>
            <a:r>
              <a:rPr dirty="0" sz="1300" spc="14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untuk</a:t>
            </a:r>
            <a:r>
              <a:rPr dirty="0" sz="1300" spc="15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Penanggulangan</a:t>
            </a:r>
            <a:r>
              <a:rPr dirty="0" sz="1300" spc="13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Potensi</a:t>
            </a:r>
            <a:r>
              <a:rPr dirty="0" sz="1300" spc="14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dan/atau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18931" y="2237551"/>
            <a:ext cx="302196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Permasalahan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Likuiditas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BPR/S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Lain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(a)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69649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84489" y="4749379"/>
            <a:ext cx="7138670" cy="1678305"/>
            <a:chOff x="2684489" y="4749379"/>
            <a:chExt cx="7138670" cy="1678305"/>
          </a:xfrm>
        </p:grpSpPr>
        <p:sp>
          <p:nvSpPr>
            <p:cNvPr id="3" name="object 3"/>
            <p:cNvSpPr/>
            <p:nvPr/>
          </p:nvSpPr>
          <p:spPr>
            <a:xfrm>
              <a:off x="2689886" y="4754776"/>
              <a:ext cx="7127875" cy="1667510"/>
            </a:xfrm>
            <a:custGeom>
              <a:avLst/>
              <a:gdLst/>
              <a:ahLst/>
              <a:cxnLst/>
              <a:rect l="l" t="t" r="r" b="b"/>
              <a:pathLst>
                <a:path w="7127875" h="1667510">
                  <a:moveTo>
                    <a:pt x="7127355" y="0"/>
                  </a:moveTo>
                  <a:lnTo>
                    <a:pt x="0" y="0"/>
                  </a:lnTo>
                  <a:lnTo>
                    <a:pt x="0" y="1666966"/>
                  </a:lnTo>
                  <a:lnTo>
                    <a:pt x="7127355" y="1666966"/>
                  </a:lnTo>
                  <a:lnTo>
                    <a:pt x="712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689886" y="4754776"/>
              <a:ext cx="7127875" cy="1667510"/>
            </a:xfrm>
            <a:custGeom>
              <a:avLst/>
              <a:gdLst/>
              <a:ahLst/>
              <a:cxnLst/>
              <a:rect l="l" t="t" r="r" b="b"/>
              <a:pathLst>
                <a:path w="7127875" h="1667510">
                  <a:moveTo>
                    <a:pt x="0" y="0"/>
                  </a:moveTo>
                  <a:lnTo>
                    <a:pt x="7127355" y="0"/>
                  </a:lnTo>
                  <a:lnTo>
                    <a:pt x="7127355" y="1666966"/>
                  </a:lnTo>
                  <a:lnTo>
                    <a:pt x="0" y="1666966"/>
                  </a:lnTo>
                  <a:lnTo>
                    <a:pt x="0" y="0"/>
                  </a:lnTo>
                  <a:close/>
                </a:path>
              </a:pathLst>
            </a:custGeom>
            <a:ln w="10276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044275" y="4896974"/>
            <a:ext cx="306260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r>
              <a:rPr dirty="0" sz="1000" spc="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berwenang</a:t>
            </a:r>
            <a:r>
              <a:rPr dirty="0" sz="1000" spc="1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melakukan</a:t>
            </a:r>
            <a:r>
              <a:rPr dirty="0" sz="1000" spc="10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koreksi</a:t>
            </a:r>
            <a:r>
              <a:rPr dirty="0" sz="1000" spc="10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terhadap</a:t>
            </a:r>
            <a:r>
              <a:rPr dirty="0" sz="1000" spc="10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6E00"/>
                </a:solidFill>
                <a:latin typeface="Segoe UI"/>
                <a:cs typeface="Segoe UI"/>
              </a:rPr>
              <a:t>laporan </a:t>
            </a:r>
            <a:r>
              <a:rPr dirty="0" sz="1000" spc="-26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BMPK/BMPD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0048" y="5427326"/>
            <a:ext cx="306260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wajib</a:t>
            </a:r>
            <a:r>
              <a:rPr dirty="0" sz="10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melakukan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koreksi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ditetapkan</a:t>
            </a:r>
            <a:r>
              <a:rPr dirty="0" sz="10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71632" y="4880080"/>
            <a:ext cx="168910" cy="827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1</a:t>
            </a:r>
            <a:endParaRPr sz="19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755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2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4275" y="5802230"/>
            <a:ext cx="306324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hal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terdapat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koreksi,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wajib 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menyampaikan koreksi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batas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maks.14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hari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tanggal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pemberitahuan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84220" y="5785336"/>
            <a:ext cx="164465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3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11" name="object 11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94111" y="2032280"/>
            <a:ext cx="7127875" cy="2542540"/>
          </a:xfrm>
          <a:custGeom>
            <a:avLst/>
            <a:gdLst/>
            <a:ahLst/>
            <a:cxnLst/>
            <a:rect l="l" t="t" r="r" b="b"/>
            <a:pathLst>
              <a:path w="7127875" h="2542540">
                <a:moveTo>
                  <a:pt x="0" y="0"/>
                </a:moveTo>
                <a:lnTo>
                  <a:pt x="7127355" y="0"/>
                </a:lnTo>
                <a:lnTo>
                  <a:pt x="7127355" y="2541933"/>
                </a:lnTo>
                <a:lnTo>
                  <a:pt x="0" y="2541933"/>
                </a:lnTo>
                <a:lnTo>
                  <a:pt x="0" y="0"/>
                </a:lnTo>
                <a:close/>
              </a:path>
            </a:pathLst>
          </a:custGeom>
          <a:ln w="10276">
            <a:solidFill>
              <a:srgbClr val="192E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048501" y="2162918"/>
            <a:ext cx="30079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5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wajib</a:t>
            </a:r>
            <a:r>
              <a:rPr dirty="0" sz="1000" spc="5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menyampaikan</a:t>
            </a:r>
            <a:r>
              <a:rPr dirty="0" sz="1000" spc="5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5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48501" y="2318366"/>
            <a:ext cx="300736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6275" algn="l"/>
                <a:tab pos="1349375" algn="l"/>
                <a:tab pos="2025650" algn="l"/>
                <a:tab pos="2611120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secara	daring	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BPR/S,	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yaitu	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berupa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48501" y="2470766"/>
            <a:ext cx="300736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penyediaan/penyaluran</a:t>
            </a:r>
            <a:r>
              <a:rPr dirty="0" sz="1000" spc="26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000" spc="26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000" spc="27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26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48501" y="2607926"/>
            <a:ext cx="300672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650" algn="l"/>
                <a:tab pos="1147445" algn="l"/>
                <a:tab pos="2005330" algn="l"/>
                <a:tab pos="2346325" algn="l"/>
              </a:tabLst>
            </a:pP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rkai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t	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ya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g	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gg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r	&amp;	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48501" y="2760326"/>
            <a:ext cx="300736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44320" algn="l"/>
                <a:tab pos="2564130" algn="l"/>
              </a:tabLst>
            </a:pP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BMPK/BMPD,	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serta	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seluruh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48501" y="2900534"/>
            <a:ext cx="294132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penyediaan/penyaluran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3973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2705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15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3973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334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2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47425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47425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80083" y="2176503"/>
            <a:ext cx="164465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1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44275" y="3104750"/>
            <a:ext cx="301561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bertanggung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jawab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atas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kebenaran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 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kelengkapan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isi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disampaikan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356993" y="2757929"/>
            <a:ext cx="1057275" cy="815975"/>
          </a:xfrm>
          <a:custGeom>
            <a:avLst/>
            <a:gdLst/>
            <a:ahLst/>
            <a:cxnLst/>
            <a:rect l="l" t="t" r="r" b="b"/>
            <a:pathLst>
              <a:path w="1057275" h="815975">
                <a:moveTo>
                  <a:pt x="991061" y="0"/>
                </a:moveTo>
                <a:lnTo>
                  <a:pt x="66071" y="0"/>
                </a:lnTo>
                <a:lnTo>
                  <a:pt x="40353" y="5198"/>
                </a:lnTo>
                <a:lnTo>
                  <a:pt x="19351" y="19374"/>
                </a:lnTo>
                <a:lnTo>
                  <a:pt x="5192" y="40400"/>
                </a:lnTo>
                <a:lnTo>
                  <a:pt x="0" y="66147"/>
                </a:lnTo>
                <a:lnTo>
                  <a:pt x="0" y="749585"/>
                </a:lnTo>
                <a:lnTo>
                  <a:pt x="5192" y="775333"/>
                </a:lnTo>
                <a:lnTo>
                  <a:pt x="19351" y="796359"/>
                </a:lnTo>
                <a:lnTo>
                  <a:pt x="40353" y="810535"/>
                </a:lnTo>
                <a:lnTo>
                  <a:pt x="66071" y="815733"/>
                </a:lnTo>
                <a:lnTo>
                  <a:pt x="991061" y="815733"/>
                </a:lnTo>
                <a:lnTo>
                  <a:pt x="1016779" y="810535"/>
                </a:lnTo>
                <a:lnTo>
                  <a:pt x="1037780" y="796359"/>
                </a:lnTo>
                <a:lnTo>
                  <a:pt x="1051940" y="775333"/>
                </a:lnTo>
                <a:lnTo>
                  <a:pt x="1057132" y="749585"/>
                </a:lnTo>
                <a:lnTo>
                  <a:pt x="1057132" y="66147"/>
                </a:lnTo>
                <a:lnTo>
                  <a:pt x="1051940" y="40400"/>
                </a:lnTo>
                <a:lnTo>
                  <a:pt x="1037780" y="19374"/>
                </a:lnTo>
                <a:lnTo>
                  <a:pt x="1016779" y="5198"/>
                </a:lnTo>
                <a:lnTo>
                  <a:pt x="991061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0" name="object 30"/>
          <p:cNvGrpSpPr/>
          <p:nvPr/>
        </p:nvGrpSpPr>
        <p:grpSpPr>
          <a:xfrm>
            <a:off x="1359860" y="3649284"/>
            <a:ext cx="1057275" cy="815975"/>
            <a:chOff x="1359860" y="3649284"/>
            <a:chExt cx="1057275" cy="815975"/>
          </a:xfrm>
        </p:grpSpPr>
        <p:sp>
          <p:nvSpPr>
            <p:cNvPr id="31" name="object 31"/>
            <p:cNvSpPr/>
            <p:nvPr/>
          </p:nvSpPr>
          <p:spPr>
            <a:xfrm>
              <a:off x="1359860" y="3649284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2" y="0"/>
                  </a:moveTo>
                  <a:lnTo>
                    <a:pt x="66073" y="0"/>
                  </a:lnTo>
                  <a:lnTo>
                    <a:pt x="40354" y="5198"/>
                  </a:lnTo>
                  <a:lnTo>
                    <a:pt x="19352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2" y="796359"/>
                  </a:lnTo>
                  <a:lnTo>
                    <a:pt x="40354" y="810535"/>
                  </a:lnTo>
                  <a:lnTo>
                    <a:pt x="66073" y="815733"/>
                  </a:lnTo>
                  <a:lnTo>
                    <a:pt x="991062" y="815733"/>
                  </a:lnTo>
                  <a:lnTo>
                    <a:pt x="1016780" y="810535"/>
                  </a:lnTo>
                  <a:lnTo>
                    <a:pt x="1037781" y="796359"/>
                  </a:lnTo>
                  <a:lnTo>
                    <a:pt x="1051941" y="775333"/>
                  </a:lnTo>
                  <a:lnTo>
                    <a:pt x="1057134" y="749585"/>
                  </a:lnTo>
                  <a:lnTo>
                    <a:pt x="1057134" y="66147"/>
                  </a:lnTo>
                  <a:lnTo>
                    <a:pt x="1051941" y="40400"/>
                  </a:lnTo>
                  <a:lnTo>
                    <a:pt x="1037781" y="19374"/>
                  </a:lnTo>
                  <a:lnTo>
                    <a:pt x="1016780" y="5198"/>
                  </a:lnTo>
                  <a:lnTo>
                    <a:pt x="991062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397952" y="3844673"/>
              <a:ext cx="990600" cy="473075"/>
            </a:xfrm>
            <a:custGeom>
              <a:avLst/>
              <a:gdLst/>
              <a:ahLst/>
              <a:cxnLst/>
              <a:rect l="l" t="t" r="r" b="b"/>
              <a:pathLst>
                <a:path w="990600" h="473075">
                  <a:moveTo>
                    <a:pt x="888439" y="0"/>
                  </a:moveTo>
                  <a:lnTo>
                    <a:pt x="990225" y="0"/>
                  </a:lnTo>
                  <a:lnTo>
                    <a:pt x="990225" y="472784"/>
                  </a:lnTo>
                  <a:lnTo>
                    <a:pt x="888439" y="472784"/>
                  </a:lnTo>
                  <a:lnTo>
                    <a:pt x="888439" y="0"/>
                  </a:lnTo>
                  <a:close/>
                </a:path>
                <a:path w="990600" h="473075">
                  <a:moveTo>
                    <a:pt x="695955" y="0"/>
                  </a:moveTo>
                  <a:lnTo>
                    <a:pt x="797741" y="0"/>
                  </a:lnTo>
                  <a:lnTo>
                    <a:pt x="797741" y="472784"/>
                  </a:lnTo>
                  <a:lnTo>
                    <a:pt x="695955" y="472784"/>
                  </a:lnTo>
                  <a:lnTo>
                    <a:pt x="695955" y="0"/>
                  </a:lnTo>
                  <a:close/>
                </a:path>
                <a:path w="990600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990600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1455520" y="2823812"/>
            <a:ext cx="869950" cy="132143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ctr" marL="119380" marR="117475">
              <a:lnSpc>
                <a:spcPct val="94500"/>
              </a:lnSpc>
              <a:spcBef>
                <a:spcPts val="170"/>
              </a:spcBef>
            </a:pP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akua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Segoe UI"/>
              <a:cs typeface="Segoe UI"/>
            </a:endParaRPr>
          </a:p>
          <a:p>
            <a:pPr algn="ctr" marL="12700" marR="5080" indent="-635">
              <a:lnSpc>
                <a:spcPct val="94500"/>
              </a:lnSpc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21006" y="4116164"/>
            <a:ext cx="539115" cy="34925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22860">
              <a:lnSpc>
                <a:spcPts val="1220"/>
              </a:lnSpc>
              <a:spcBef>
                <a:spcPts val="225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48500" y="3601575"/>
            <a:ext cx="3011805" cy="9556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1000"/>
              </a:lnSpc>
              <a:spcBef>
                <a:spcPts val="90"/>
              </a:spcBef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Batas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penyampaian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laporan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BMPK/BMPD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maks.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tanggal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14</a:t>
            </a:r>
            <a:r>
              <a:rPr dirty="0" sz="10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bulan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berikutnya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setelah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berakhirnya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bersangkutan</a:t>
            </a:r>
            <a:endParaRPr sz="1000">
              <a:latin typeface="Segoe UI"/>
              <a:cs typeface="Segoe UI"/>
            </a:endParaRPr>
          </a:p>
          <a:p>
            <a:pPr algn="just" marL="12700" marR="5715">
              <a:lnSpc>
                <a:spcPct val="96000"/>
              </a:lnSpc>
              <a:spcBef>
                <a:spcPts val="240"/>
              </a:spcBef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Batas waktu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penyampaian koreksi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laporan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BMPK/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BMPD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maks.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tanggal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20</a:t>
            </a:r>
            <a:r>
              <a:rPr dirty="0" sz="1000" spc="-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bulan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berikutnya 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setelah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berakhirnya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bersangkutan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75858" y="3060424"/>
            <a:ext cx="166370" cy="8426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2</a:t>
            </a:r>
            <a:endParaRPr sz="1900">
              <a:latin typeface="Segoe UI"/>
              <a:cs typeface="Segoe UI"/>
            </a:endParaRPr>
          </a:p>
          <a:p>
            <a:pPr marL="14604">
              <a:lnSpc>
                <a:spcPct val="100000"/>
              </a:lnSpc>
              <a:spcBef>
                <a:spcPts val="1875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3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996705" y="1713295"/>
            <a:ext cx="210756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811971" y="4636773"/>
            <a:ext cx="2545715" cy="225425"/>
          </a:xfrm>
          <a:custGeom>
            <a:avLst/>
            <a:gdLst/>
            <a:ahLst/>
            <a:cxnLst/>
            <a:rect l="l" t="t" r="r" b="b"/>
            <a:pathLst>
              <a:path w="2545715" h="225425">
                <a:moveTo>
                  <a:pt x="2508163" y="0"/>
                </a:moveTo>
                <a:lnTo>
                  <a:pt x="37472" y="0"/>
                </a:lnTo>
                <a:lnTo>
                  <a:pt x="22886" y="2948"/>
                </a:lnTo>
                <a:lnTo>
                  <a:pt x="10975" y="10987"/>
                </a:lnTo>
                <a:lnTo>
                  <a:pt x="2944" y="22912"/>
                </a:lnTo>
                <a:lnTo>
                  <a:pt x="0" y="37514"/>
                </a:lnTo>
                <a:lnTo>
                  <a:pt x="0" y="187565"/>
                </a:lnTo>
                <a:lnTo>
                  <a:pt x="2944" y="202167"/>
                </a:lnTo>
                <a:lnTo>
                  <a:pt x="10975" y="214091"/>
                </a:lnTo>
                <a:lnTo>
                  <a:pt x="22886" y="222131"/>
                </a:lnTo>
                <a:lnTo>
                  <a:pt x="37472" y="225079"/>
                </a:lnTo>
                <a:lnTo>
                  <a:pt x="2508163" y="225079"/>
                </a:lnTo>
                <a:lnTo>
                  <a:pt x="2522749" y="222131"/>
                </a:lnTo>
                <a:lnTo>
                  <a:pt x="2534659" y="214091"/>
                </a:lnTo>
                <a:lnTo>
                  <a:pt x="2542690" y="202167"/>
                </a:lnTo>
                <a:lnTo>
                  <a:pt x="2545634" y="187565"/>
                </a:lnTo>
                <a:lnTo>
                  <a:pt x="2545634" y="37514"/>
                </a:lnTo>
                <a:lnTo>
                  <a:pt x="2542690" y="22912"/>
                </a:lnTo>
                <a:lnTo>
                  <a:pt x="2534659" y="10987"/>
                </a:lnTo>
                <a:lnTo>
                  <a:pt x="2522749" y="2948"/>
                </a:lnTo>
                <a:lnTo>
                  <a:pt x="25081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9" name="object 39"/>
          <p:cNvGrpSpPr/>
          <p:nvPr/>
        </p:nvGrpSpPr>
        <p:grpSpPr>
          <a:xfrm>
            <a:off x="2811971" y="1671342"/>
            <a:ext cx="3942079" cy="2863215"/>
            <a:chOff x="2811971" y="1671342"/>
            <a:chExt cx="3942079" cy="2863215"/>
          </a:xfrm>
        </p:grpSpPr>
        <p:sp>
          <p:nvSpPr>
            <p:cNvPr id="40" name="object 40"/>
            <p:cNvSpPr/>
            <p:nvPr/>
          </p:nvSpPr>
          <p:spPr>
            <a:xfrm>
              <a:off x="6223108" y="2145456"/>
              <a:ext cx="0" cy="2389505"/>
            </a:xfrm>
            <a:custGeom>
              <a:avLst/>
              <a:gdLst/>
              <a:ahLst/>
              <a:cxnLst/>
              <a:rect l="l" t="t" r="r" b="b"/>
              <a:pathLst>
                <a:path w="0" h="2389504">
                  <a:moveTo>
                    <a:pt x="0" y="0"/>
                  </a:moveTo>
                  <a:lnTo>
                    <a:pt x="0" y="2388933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044247" y="1671342"/>
              <a:ext cx="2556510" cy="293370"/>
            </a:xfrm>
            <a:custGeom>
              <a:avLst/>
              <a:gdLst/>
              <a:ahLst/>
              <a:cxnLst/>
              <a:rect l="l" t="t" r="r" b="b"/>
              <a:pathLst>
                <a:path w="2556510" h="293369">
                  <a:moveTo>
                    <a:pt x="2507509" y="0"/>
                  </a:moveTo>
                  <a:lnTo>
                    <a:pt x="48811" y="0"/>
                  </a:lnTo>
                  <a:lnTo>
                    <a:pt x="29811" y="3840"/>
                  </a:lnTo>
                  <a:lnTo>
                    <a:pt x="14296" y="14312"/>
                  </a:lnTo>
                  <a:lnTo>
                    <a:pt x="3835" y="29846"/>
                  </a:lnTo>
                  <a:lnTo>
                    <a:pt x="0" y="48868"/>
                  </a:lnTo>
                  <a:lnTo>
                    <a:pt x="0" y="244336"/>
                  </a:lnTo>
                  <a:lnTo>
                    <a:pt x="3835" y="263358"/>
                  </a:lnTo>
                  <a:lnTo>
                    <a:pt x="14296" y="278891"/>
                  </a:lnTo>
                  <a:lnTo>
                    <a:pt x="29811" y="289364"/>
                  </a:lnTo>
                  <a:lnTo>
                    <a:pt x="48811" y="293204"/>
                  </a:lnTo>
                  <a:lnTo>
                    <a:pt x="2507509" y="293204"/>
                  </a:lnTo>
                  <a:lnTo>
                    <a:pt x="2526508" y="289364"/>
                  </a:lnTo>
                  <a:lnTo>
                    <a:pt x="2542024" y="278891"/>
                  </a:lnTo>
                  <a:lnTo>
                    <a:pt x="2552484" y="263358"/>
                  </a:lnTo>
                  <a:lnTo>
                    <a:pt x="2556320" y="244336"/>
                  </a:lnTo>
                  <a:lnTo>
                    <a:pt x="2556320" y="48868"/>
                  </a:lnTo>
                  <a:lnTo>
                    <a:pt x="2552484" y="29846"/>
                  </a:lnTo>
                  <a:lnTo>
                    <a:pt x="2542024" y="14312"/>
                  </a:lnTo>
                  <a:lnTo>
                    <a:pt x="2526508" y="3840"/>
                  </a:lnTo>
                  <a:lnTo>
                    <a:pt x="2507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811971" y="1919103"/>
              <a:ext cx="3942079" cy="226695"/>
            </a:xfrm>
            <a:custGeom>
              <a:avLst/>
              <a:gdLst/>
              <a:ahLst/>
              <a:cxnLst/>
              <a:rect l="l" t="t" r="r" b="b"/>
              <a:pathLst>
                <a:path w="3942079" h="226694">
                  <a:moveTo>
                    <a:pt x="3904184" y="0"/>
                  </a:moveTo>
                  <a:lnTo>
                    <a:pt x="37682" y="0"/>
                  </a:lnTo>
                  <a:lnTo>
                    <a:pt x="23014" y="2964"/>
                  </a:lnTo>
                  <a:lnTo>
                    <a:pt x="11036" y="11049"/>
                  </a:lnTo>
                  <a:lnTo>
                    <a:pt x="2961" y="23041"/>
                  </a:lnTo>
                  <a:lnTo>
                    <a:pt x="0" y="37725"/>
                  </a:lnTo>
                  <a:lnTo>
                    <a:pt x="0" y="188629"/>
                  </a:lnTo>
                  <a:lnTo>
                    <a:pt x="2961" y="203313"/>
                  </a:lnTo>
                  <a:lnTo>
                    <a:pt x="11036" y="215305"/>
                  </a:lnTo>
                  <a:lnTo>
                    <a:pt x="23014" y="223390"/>
                  </a:lnTo>
                  <a:lnTo>
                    <a:pt x="37682" y="226354"/>
                  </a:lnTo>
                  <a:lnTo>
                    <a:pt x="3904184" y="226354"/>
                  </a:lnTo>
                  <a:lnTo>
                    <a:pt x="3918852" y="223390"/>
                  </a:lnTo>
                  <a:lnTo>
                    <a:pt x="3930829" y="215305"/>
                  </a:lnTo>
                  <a:lnTo>
                    <a:pt x="3938905" y="203313"/>
                  </a:lnTo>
                  <a:lnTo>
                    <a:pt x="3941866" y="188629"/>
                  </a:lnTo>
                  <a:lnTo>
                    <a:pt x="3941866" y="37725"/>
                  </a:lnTo>
                  <a:lnTo>
                    <a:pt x="3938905" y="23041"/>
                  </a:lnTo>
                  <a:lnTo>
                    <a:pt x="3930829" y="11049"/>
                  </a:lnTo>
                  <a:lnTo>
                    <a:pt x="3918852" y="2964"/>
                  </a:lnTo>
                  <a:lnTo>
                    <a:pt x="39041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/>
          <p:cNvSpPr txBox="1"/>
          <p:nvPr/>
        </p:nvSpPr>
        <p:spPr>
          <a:xfrm>
            <a:off x="2915104" y="4642423"/>
            <a:ext cx="234061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Koreksi</a:t>
            </a:r>
            <a:r>
              <a:rPr dirty="0" sz="1300" spc="-3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Laporan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BMPK/BMPD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962469" y="1689138"/>
            <a:ext cx="3642360" cy="45847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315595">
              <a:lnSpc>
                <a:spcPct val="100000"/>
              </a:lnSpc>
              <a:spcBef>
                <a:spcPts val="240"/>
              </a:spcBef>
            </a:pP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POJK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BMPD</a:t>
            </a:r>
            <a:endParaRPr sz="13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Kewajiban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Penyampaian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Laporan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BMPK/BMPD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31092" y="2162918"/>
            <a:ext cx="3058160" cy="62357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 marR="5080">
              <a:lnSpc>
                <a:spcPct val="97300"/>
              </a:lnSpc>
              <a:spcBef>
                <a:spcPts val="13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wajib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menyampaikan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laporan</a:t>
            </a:r>
            <a:r>
              <a:rPr dirty="0" sz="1000" spc="2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secara daring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sebagai bagian </a:t>
            </a:r>
            <a:r>
              <a:rPr dirty="0" sz="1000" spc="-15" b="1">
                <a:solidFill>
                  <a:srgbClr val="C06E00"/>
                </a:solidFill>
                <a:latin typeface="Segoe UI"/>
                <a:cs typeface="Segoe UI"/>
              </a:rPr>
              <a:t>dari laporan bulanan </a:t>
            </a:r>
            <a:r>
              <a:rPr dirty="0" sz="1000" spc="-1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BPR/S,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yaitu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berupa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informasi pelanggaran dan/atau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pelampauan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26866" y="3104750"/>
            <a:ext cx="86360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631092" y="3601575"/>
            <a:ext cx="3061335" cy="48640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1000"/>
              </a:lnSpc>
              <a:spcBef>
                <a:spcPts val="90"/>
              </a:spcBef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Batas waktu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penyampaian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laporan dan/atau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koreksi </a:t>
            </a:r>
            <a:r>
              <a:rPr dirty="0" sz="1000" spc="-26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kondisi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normal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keadaan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kahar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mengacu</a:t>
            </a:r>
            <a:r>
              <a:rPr dirty="0" sz="1000" spc="-4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pada</a:t>
            </a:r>
            <a:r>
              <a:rPr dirty="0" sz="1000" spc="-3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POJK</a:t>
            </a:r>
            <a:r>
              <a:rPr dirty="0" sz="1000" spc="-4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Pelaporan</a:t>
            </a:r>
            <a:r>
              <a:rPr dirty="0" sz="1000" spc="-3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6E00"/>
                </a:solidFill>
                <a:latin typeface="Segoe UI"/>
                <a:cs typeface="Segoe UI"/>
              </a:rPr>
              <a:t>BPR/S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341607" y="2176503"/>
            <a:ext cx="164465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1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37381" y="3060424"/>
            <a:ext cx="166370" cy="8426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2</a:t>
            </a:r>
            <a:endParaRPr sz="1900">
              <a:latin typeface="Segoe UI"/>
              <a:cs typeface="Segoe UI"/>
            </a:endParaRPr>
          </a:p>
          <a:p>
            <a:pPr marL="14604">
              <a:lnSpc>
                <a:spcPct val="100000"/>
              </a:lnSpc>
              <a:spcBef>
                <a:spcPts val="1875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3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622640" y="4896974"/>
            <a:ext cx="3067050" cy="708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651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hal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terdapat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atas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pelaksanaan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oleh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berwenang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menetapkan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koreksi</a:t>
            </a:r>
            <a:r>
              <a:rPr dirty="0" sz="1000" spc="-3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6E00"/>
                </a:solidFill>
                <a:latin typeface="Segoe UI"/>
                <a:cs typeface="Segoe UI"/>
              </a:rPr>
              <a:t>laporan</a:t>
            </a:r>
            <a:r>
              <a:rPr dirty="0" sz="1000" spc="-3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BMPK/BMPD</a:t>
            </a:r>
            <a:endParaRPr sz="1000">
              <a:latin typeface="Segoe UI"/>
              <a:cs typeface="Segoe UI"/>
            </a:endParaRPr>
          </a:p>
          <a:p>
            <a:pPr algn="just" marL="12700">
              <a:lnSpc>
                <a:spcPct val="100000"/>
              </a:lnSpc>
              <a:spcBef>
                <a:spcPts val="575"/>
              </a:spcBef>
            </a:pP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626866" y="5802230"/>
            <a:ext cx="3063240" cy="62357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 marR="5080">
              <a:lnSpc>
                <a:spcPct val="97300"/>
              </a:lnSpc>
              <a:spcBef>
                <a:spcPts val="13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hal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terdapat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koreksi,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wajib 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menyampaikan koreksi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batas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dan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mekanisme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mengacu</a:t>
            </a:r>
            <a:r>
              <a:rPr dirty="0" sz="1000" spc="23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25" b="1">
                <a:solidFill>
                  <a:srgbClr val="C06E00"/>
                </a:solidFill>
                <a:latin typeface="Segoe UI"/>
                <a:cs typeface="Segoe UI"/>
              </a:rPr>
              <a:t>pada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 POJK</a:t>
            </a:r>
            <a:r>
              <a:rPr dirty="0" sz="1000" spc="-4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C06E00"/>
                </a:solidFill>
                <a:latin typeface="Segoe UI"/>
                <a:cs typeface="Segoe UI"/>
              </a:rPr>
              <a:t>Pelaporan</a:t>
            </a:r>
            <a:r>
              <a:rPr dirty="0" sz="1000" spc="-3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6E00"/>
                </a:solidFill>
                <a:latin typeface="Segoe UI"/>
                <a:cs typeface="Segoe UI"/>
              </a:rPr>
              <a:t>BPR/S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58553" y="4910559"/>
            <a:ext cx="177165" cy="1199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1</a:t>
            </a:r>
            <a:endParaRPr sz="19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2</a:t>
            </a:r>
            <a:endParaRPr sz="1900">
              <a:latin typeface="Segoe UI"/>
              <a:cs typeface="Segoe UI"/>
            </a:endParaRPr>
          </a:p>
          <a:p>
            <a:pPr marL="24765">
              <a:lnSpc>
                <a:spcPct val="100000"/>
              </a:lnSpc>
              <a:spcBef>
                <a:spcPts val="790"/>
              </a:spcBef>
            </a:pPr>
            <a:r>
              <a:rPr dirty="0" sz="1900" b="1">
                <a:solidFill>
                  <a:srgbClr val="252D69"/>
                </a:solidFill>
                <a:latin typeface="Segoe UI"/>
                <a:cs typeface="Segoe UI"/>
              </a:rPr>
              <a:t>3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223108" y="4862069"/>
            <a:ext cx="0" cy="1485900"/>
          </a:xfrm>
          <a:custGeom>
            <a:avLst/>
            <a:gdLst/>
            <a:ahLst/>
            <a:cxnLst/>
            <a:rect l="l" t="t" r="r" b="b"/>
            <a:pathLst>
              <a:path w="0" h="1485900">
                <a:moveTo>
                  <a:pt x="0" y="0"/>
                </a:moveTo>
                <a:lnTo>
                  <a:pt x="0" y="14857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973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2705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15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973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334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2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7425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7425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56993" y="2757929"/>
            <a:ext cx="1057275" cy="815975"/>
          </a:xfrm>
          <a:custGeom>
            <a:avLst/>
            <a:gdLst/>
            <a:ahLst/>
            <a:cxnLst/>
            <a:rect l="l" t="t" r="r" b="b"/>
            <a:pathLst>
              <a:path w="1057275" h="815975">
                <a:moveTo>
                  <a:pt x="991061" y="0"/>
                </a:moveTo>
                <a:lnTo>
                  <a:pt x="66071" y="0"/>
                </a:lnTo>
                <a:lnTo>
                  <a:pt x="40353" y="5198"/>
                </a:lnTo>
                <a:lnTo>
                  <a:pt x="19351" y="19374"/>
                </a:lnTo>
                <a:lnTo>
                  <a:pt x="5192" y="40400"/>
                </a:lnTo>
                <a:lnTo>
                  <a:pt x="0" y="66147"/>
                </a:lnTo>
                <a:lnTo>
                  <a:pt x="0" y="749585"/>
                </a:lnTo>
                <a:lnTo>
                  <a:pt x="5192" y="775333"/>
                </a:lnTo>
                <a:lnTo>
                  <a:pt x="19351" y="796359"/>
                </a:lnTo>
                <a:lnTo>
                  <a:pt x="40353" y="810535"/>
                </a:lnTo>
                <a:lnTo>
                  <a:pt x="66071" y="815733"/>
                </a:lnTo>
                <a:lnTo>
                  <a:pt x="991061" y="815733"/>
                </a:lnTo>
                <a:lnTo>
                  <a:pt x="1016779" y="810535"/>
                </a:lnTo>
                <a:lnTo>
                  <a:pt x="1037780" y="796359"/>
                </a:lnTo>
                <a:lnTo>
                  <a:pt x="1051940" y="775333"/>
                </a:lnTo>
                <a:lnTo>
                  <a:pt x="1057132" y="749585"/>
                </a:lnTo>
                <a:lnTo>
                  <a:pt x="1057132" y="66147"/>
                </a:lnTo>
                <a:lnTo>
                  <a:pt x="1051940" y="40400"/>
                </a:lnTo>
                <a:lnTo>
                  <a:pt x="1037780" y="19374"/>
                </a:lnTo>
                <a:lnTo>
                  <a:pt x="1016779" y="5198"/>
                </a:lnTo>
                <a:lnTo>
                  <a:pt x="991061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1359860" y="3649284"/>
            <a:ext cx="1057275" cy="815975"/>
            <a:chOff x="1359860" y="3649284"/>
            <a:chExt cx="1057275" cy="815975"/>
          </a:xfrm>
        </p:grpSpPr>
        <p:sp>
          <p:nvSpPr>
            <p:cNvPr id="14" name="object 14"/>
            <p:cNvSpPr/>
            <p:nvPr/>
          </p:nvSpPr>
          <p:spPr>
            <a:xfrm>
              <a:off x="1359860" y="3649284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2" y="0"/>
                  </a:moveTo>
                  <a:lnTo>
                    <a:pt x="66073" y="0"/>
                  </a:lnTo>
                  <a:lnTo>
                    <a:pt x="40354" y="5198"/>
                  </a:lnTo>
                  <a:lnTo>
                    <a:pt x="19352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2" y="796359"/>
                  </a:lnTo>
                  <a:lnTo>
                    <a:pt x="40354" y="810535"/>
                  </a:lnTo>
                  <a:lnTo>
                    <a:pt x="66073" y="815733"/>
                  </a:lnTo>
                  <a:lnTo>
                    <a:pt x="991062" y="815733"/>
                  </a:lnTo>
                  <a:lnTo>
                    <a:pt x="1016780" y="810535"/>
                  </a:lnTo>
                  <a:lnTo>
                    <a:pt x="1037781" y="796359"/>
                  </a:lnTo>
                  <a:lnTo>
                    <a:pt x="1051941" y="775333"/>
                  </a:lnTo>
                  <a:lnTo>
                    <a:pt x="1057134" y="749585"/>
                  </a:lnTo>
                  <a:lnTo>
                    <a:pt x="1057134" y="66147"/>
                  </a:lnTo>
                  <a:lnTo>
                    <a:pt x="1051941" y="40400"/>
                  </a:lnTo>
                  <a:lnTo>
                    <a:pt x="1037781" y="19374"/>
                  </a:lnTo>
                  <a:lnTo>
                    <a:pt x="1016780" y="5198"/>
                  </a:lnTo>
                  <a:lnTo>
                    <a:pt x="991062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397952" y="3844673"/>
              <a:ext cx="990600" cy="473075"/>
            </a:xfrm>
            <a:custGeom>
              <a:avLst/>
              <a:gdLst/>
              <a:ahLst/>
              <a:cxnLst/>
              <a:rect l="l" t="t" r="r" b="b"/>
              <a:pathLst>
                <a:path w="990600" h="473075">
                  <a:moveTo>
                    <a:pt x="888439" y="0"/>
                  </a:moveTo>
                  <a:lnTo>
                    <a:pt x="990225" y="0"/>
                  </a:lnTo>
                  <a:lnTo>
                    <a:pt x="990225" y="472784"/>
                  </a:lnTo>
                  <a:lnTo>
                    <a:pt x="888439" y="472784"/>
                  </a:lnTo>
                  <a:lnTo>
                    <a:pt x="888439" y="0"/>
                  </a:lnTo>
                  <a:close/>
                </a:path>
                <a:path w="990600" h="473075">
                  <a:moveTo>
                    <a:pt x="695955" y="0"/>
                  </a:moveTo>
                  <a:lnTo>
                    <a:pt x="797741" y="0"/>
                  </a:lnTo>
                  <a:lnTo>
                    <a:pt x="797741" y="472784"/>
                  </a:lnTo>
                  <a:lnTo>
                    <a:pt x="695955" y="472784"/>
                  </a:lnTo>
                  <a:lnTo>
                    <a:pt x="695955" y="0"/>
                  </a:lnTo>
                  <a:close/>
                </a:path>
                <a:path w="990600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990600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1455520" y="2823812"/>
            <a:ext cx="869950" cy="132143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ctr" marL="119380" marR="117475">
              <a:lnSpc>
                <a:spcPct val="94500"/>
              </a:lnSpc>
              <a:spcBef>
                <a:spcPts val="170"/>
              </a:spcBef>
            </a:pP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akua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Segoe UI"/>
              <a:cs typeface="Segoe UI"/>
            </a:endParaRPr>
          </a:p>
          <a:p>
            <a:pPr algn="ctr" marL="12700" marR="5080" indent="-635">
              <a:lnSpc>
                <a:spcPct val="94500"/>
              </a:lnSpc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21006" y="4116164"/>
            <a:ext cx="539115" cy="34925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22860">
              <a:lnSpc>
                <a:spcPts val="1220"/>
              </a:lnSpc>
              <a:spcBef>
                <a:spcPts val="225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44247" y="1671342"/>
            <a:ext cx="2556510" cy="293370"/>
          </a:xfrm>
          <a:custGeom>
            <a:avLst/>
            <a:gdLst/>
            <a:ahLst/>
            <a:cxnLst/>
            <a:rect l="l" t="t" r="r" b="b"/>
            <a:pathLst>
              <a:path w="2556510" h="293369">
                <a:moveTo>
                  <a:pt x="2507509" y="0"/>
                </a:moveTo>
                <a:lnTo>
                  <a:pt x="48811" y="0"/>
                </a:lnTo>
                <a:lnTo>
                  <a:pt x="29811" y="3840"/>
                </a:lnTo>
                <a:lnTo>
                  <a:pt x="14296" y="14312"/>
                </a:lnTo>
                <a:lnTo>
                  <a:pt x="3835" y="29846"/>
                </a:lnTo>
                <a:lnTo>
                  <a:pt x="0" y="48868"/>
                </a:lnTo>
                <a:lnTo>
                  <a:pt x="0" y="244336"/>
                </a:lnTo>
                <a:lnTo>
                  <a:pt x="3835" y="263358"/>
                </a:lnTo>
                <a:lnTo>
                  <a:pt x="14296" y="278891"/>
                </a:lnTo>
                <a:lnTo>
                  <a:pt x="29811" y="289364"/>
                </a:lnTo>
                <a:lnTo>
                  <a:pt x="48811" y="293204"/>
                </a:lnTo>
                <a:lnTo>
                  <a:pt x="2507509" y="293204"/>
                </a:lnTo>
                <a:lnTo>
                  <a:pt x="2526508" y="289364"/>
                </a:lnTo>
                <a:lnTo>
                  <a:pt x="2542024" y="278891"/>
                </a:lnTo>
                <a:lnTo>
                  <a:pt x="2552484" y="263358"/>
                </a:lnTo>
                <a:lnTo>
                  <a:pt x="2556320" y="244336"/>
                </a:lnTo>
                <a:lnTo>
                  <a:pt x="2556320" y="48868"/>
                </a:lnTo>
                <a:lnTo>
                  <a:pt x="2552484" y="29846"/>
                </a:lnTo>
                <a:lnTo>
                  <a:pt x="2542024" y="14312"/>
                </a:lnTo>
                <a:lnTo>
                  <a:pt x="2526508" y="3840"/>
                </a:lnTo>
                <a:lnTo>
                  <a:pt x="2507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265954" y="1713295"/>
            <a:ext cx="583882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43325" algn="l"/>
              </a:tabLst>
            </a:pP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POJK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baseline="2136" sz="1950" spc="-22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baseline="2136" sz="195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BMPD	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583282" y="3812960"/>
            <a:ext cx="7254240" cy="2604135"/>
            <a:chOff x="2583282" y="3812960"/>
            <a:chExt cx="7254240" cy="2604135"/>
          </a:xfrm>
        </p:grpSpPr>
        <p:sp>
          <p:nvSpPr>
            <p:cNvPr id="21" name="object 21"/>
            <p:cNvSpPr/>
            <p:nvPr/>
          </p:nvSpPr>
          <p:spPr>
            <a:xfrm>
              <a:off x="2588680" y="3818357"/>
              <a:ext cx="7243445" cy="2593340"/>
            </a:xfrm>
            <a:custGeom>
              <a:avLst/>
              <a:gdLst/>
              <a:ahLst/>
              <a:cxnLst/>
              <a:rect l="l" t="t" r="r" b="b"/>
              <a:pathLst>
                <a:path w="7243445" h="2593340">
                  <a:moveTo>
                    <a:pt x="7243272" y="0"/>
                  </a:moveTo>
                  <a:lnTo>
                    <a:pt x="0" y="0"/>
                  </a:lnTo>
                  <a:lnTo>
                    <a:pt x="0" y="2592856"/>
                  </a:lnTo>
                  <a:lnTo>
                    <a:pt x="7243272" y="2592856"/>
                  </a:lnTo>
                  <a:lnTo>
                    <a:pt x="72432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588680" y="3818357"/>
              <a:ext cx="7243445" cy="2593340"/>
            </a:xfrm>
            <a:custGeom>
              <a:avLst/>
              <a:gdLst/>
              <a:ahLst/>
              <a:cxnLst/>
              <a:rect l="l" t="t" r="r" b="b"/>
              <a:pathLst>
                <a:path w="7243445" h="2593340">
                  <a:moveTo>
                    <a:pt x="0" y="0"/>
                  </a:moveTo>
                  <a:lnTo>
                    <a:pt x="7243271" y="0"/>
                  </a:lnTo>
                  <a:lnTo>
                    <a:pt x="7243271" y="2592856"/>
                  </a:lnTo>
                  <a:lnTo>
                    <a:pt x="0" y="2592856"/>
                  </a:lnTo>
                  <a:lnTo>
                    <a:pt x="0" y="0"/>
                  </a:lnTo>
                  <a:close/>
                </a:path>
              </a:pathLst>
            </a:custGeom>
            <a:ln w="10276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6291915" y="4031343"/>
            <a:ext cx="337439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6880" algn="l"/>
                <a:tab pos="951230" algn="l"/>
                <a:tab pos="1403985" algn="l"/>
                <a:tab pos="1885950" algn="l"/>
                <a:tab pos="2896870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ag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i	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/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S	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y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g	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i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k	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lak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aka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ka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h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91915" y="4183743"/>
            <a:ext cx="337502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4715" algn="l"/>
                <a:tab pos="1249680" algn="l"/>
                <a:tab pos="2065020" algn="l"/>
                <a:tab pos="2689225" algn="l"/>
              </a:tabLst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en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y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es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aia</a:t>
            </a:r>
            <a:r>
              <a:rPr dirty="0" sz="1000" b="1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s	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ggara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n/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u	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91915" y="4336143"/>
            <a:ext cx="3373754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5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5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5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koreksi</a:t>
            </a:r>
            <a:r>
              <a:rPr dirty="0" sz="1000" spc="5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OJK,</a:t>
            </a:r>
            <a:r>
              <a:rPr dirty="0" sz="1000" spc="6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setelah</a:t>
            </a:r>
            <a:r>
              <a:rPr dirty="0" sz="1000" spc="5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diberi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91915" y="4476350"/>
            <a:ext cx="337375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peringatan</a:t>
            </a:r>
            <a:r>
              <a:rPr dirty="0" sz="10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2x</a:t>
            </a:r>
            <a:r>
              <a:rPr dirty="0" sz="10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10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tenggang</a:t>
            </a:r>
            <a:r>
              <a:rPr dirty="0" sz="1000" spc="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1</a:t>
            </a:r>
            <a:r>
              <a:rPr dirty="0" sz="1000" spc="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minggu/peringatan</a:t>
            </a:r>
            <a:r>
              <a:rPr dirty="0" sz="10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maka </a:t>
            </a:r>
            <a:r>
              <a:rPr dirty="0" sz="1000" spc="-25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sanksi: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91915" y="4768958"/>
            <a:ext cx="3375025" cy="1220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89560" marR="5080" indent="-27749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9019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pihak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utama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PKPU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penghentian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sementara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sebagian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kegiatan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operasional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;</a:t>
            </a:r>
            <a:endParaRPr sz="1000">
              <a:latin typeface="Segoe UI"/>
              <a:cs typeface="Segoe UI"/>
            </a:endParaRPr>
          </a:p>
          <a:p>
            <a:pPr algn="just" marL="289560" indent="-277495">
              <a:lnSpc>
                <a:spcPts val="1105"/>
              </a:lnSpc>
              <a:buAutoNum type="arabicPeriod"/>
              <a:tabLst>
                <a:tab pos="290195" algn="l"/>
              </a:tabLst>
            </a:pPr>
            <a:r>
              <a:rPr dirty="0" sz="1000" spc="-15" b="1">
                <a:solidFill>
                  <a:srgbClr val="FF0000"/>
                </a:solidFill>
                <a:latin typeface="Segoe UI"/>
                <a:cs typeface="Segoe UI"/>
              </a:rPr>
              <a:t>perintah</a:t>
            </a:r>
            <a:r>
              <a:rPr dirty="0" sz="1000" spc="425" b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FF0000"/>
                </a:solidFill>
                <a:latin typeface="Segoe UI"/>
                <a:cs typeface="Segoe UI"/>
              </a:rPr>
              <a:t>tertulis</a:t>
            </a:r>
            <a:r>
              <a:rPr dirty="0" sz="1000" spc="430" b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terhadap</a:t>
            </a:r>
            <a:r>
              <a:rPr dirty="0" sz="1000" spc="4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r>
              <a:rPr dirty="0" sz="1000" spc="4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Direksi,</a:t>
            </a:r>
            <a:r>
              <a:rPr dirty="0" sz="1000" spc="4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Dewan</a:t>
            </a:r>
            <a:endParaRPr sz="1000">
              <a:latin typeface="Segoe UI"/>
              <a:cs typeface="Segoe UI"/>
            </a:endParaRPr>
          </a:p>
          <a:p>
            <a:pPr algn="just" marL="289560" marR="6350">
              <a:lnSpc>
                <a:spcPts val="1100"/>
              </a:lnSpc>
              <a:spcBef>
                <a:spcPts val="12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Komisaris,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pemegang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saham,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maupun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pihak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terafiliasi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lainnya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UU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OJK;</a:t>
            </a:r>
            <a:endParaRPr sz="1000">
              <a:latin typeface="Segoe UI"/>
              <a:cs typeface="Segoe UI"/>
            </a:endParaRPr>
          </a:p>
          <a:p>
            <a:pPr algn="just" marL="289560" marR="5715" indent="-277495">
              <a:lnSpc>
                <a:spcPts val="1200"/>
              </a:lnSpc>
              <a:spcBef>
                <a:spcPts val="25"/>
              </a:spcBef>
              <a:buAutoNum type="arabicPeriod" startAt="3"/>
              <a:tabLst>
                <a:tab pos="29019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hal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tidak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melaksanakan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perintah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tertulis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maka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FF0000"/>
                </a:solidFill>
                <a:latin typeface="Segoe UI"/>
                <a:cs typeface="Segoe UI"/>
              </a:rPr>
              <a:t>sanksi</a:t>
            </a:r>
            <a:r>
              <a:rPr dirty="0" sz="1000" spc="-25" b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FF0000"/>
                </a:solidFill>
                <a:latin typeface="Segoe UI"/>
                <a:cs typeface="Segoe UI"/>
              </a:rPr>
              <a:t>pidana</a:t>
            </a:r>
            <a:r>
              <a:rPr dirty="0" sz="1000" spc="-30" b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UU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OJK.</a:t>
            </a:r>
            <a:endParaRPr sz="1000">
              <a:latin typeface="Segoe UI"/>
              <a:cs typeface="Segoe U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590800" y="2125549"/>
            <a:ext cx="7275195" cy="1945005"/>
            <a:chOff x="2590800" y="2125549"/>
            <a:chExt cx="7275195" cy="1945005"/>
          </a:xfrm>
        </p:grpSpPr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27802" y="3731797"/>
              <a:ext cx="337972" cy="338358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596197" y="2130947"/>
              <a:ext cx="7243445" cy="1451610"/>
            </a:xfrm>
            <a:custGeom>
              <a:avLst/>
              <a:gdLst/>
              <a:ahLst/>
              <a:cxnLst/>
              <a:rect l="l" t="t" r="r" b="b"/>
              <a:pathLst>
                <a:path w="7243445" h="1451610">
                  <a:moveTo>
                    <a:pt x="0" y="0"/>
                  </a:moveTo>
                  <a:lnTo>
                    <a:pt x="7243271" y="0"/>
                  </a:lnTo>
                  <a:lnTo>
                    <a:pt x="7243271" y="1451321"/>
                  </a:lnTo>
                  <a:lnTo>
                    <a:pt x="0" y="1451321"/>
                  </a:lnTo>
                  <a:lnTo>
                    <a:pt x="0" y="0"/>
                  </a:lnTo>
                  <a:close/>
                </a:path>
              </a:pathLst>
            </a:custGeom>
            <a:ln w="10277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2747561" y="4013055"/>
            <a:ext cx="3337560" cy="1068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Bagi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melaksanakan</a:t>
            </a:r>
            <a:r>
              <a:rPr dirty="0" sz="1000" spc="2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langkah 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penyelesaian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atas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pelampauan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koreksi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sanksi:</a:t>
            </a:r>
            <a:endParaRPr sz="1000">
              <a:latin typeface="Segoe UI"/>
              <a:cs typeface="Segoe UI"/>
            </a:endParaRPr>
          </a:p>
          <a:p>
            <a:pPr marL="289560" indent="-277495">
              <a:lnSpc>
                <a:spcPts val="1105"/>
              </a:lnSpc>
              <a:buAutoNum type="arabicPeriod"/>
              <a:tabLst>
                <a:tab pos="289560" algn="l"/>
                <a:tab pos="29019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1000" spc="-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tertulis;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1000">
              <a:latin typeface="Segoe UI"/>
              <a:cs typeface="Segoe UI"/>
            </a:endParaRPr>
          </a:p>
          <a:p>
            <a:pPr marL="289560" indent="-277495">
              <a:lnSpc>
                <a:spcPts val="1150"/>
              </a:lnSpc>
              <a:buAutoNum type="arabicPeriod"/>
              <a:tabLst>
                <a:tab pos="289560" algn="l"/>
                <a:tab pos="290195" algn="l"/>
              </a:tabLst>
            </a:pP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nu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.</a:t>
            </a:r>
            <a:endParaRPr sz="1000">
              <a:latin typeface="Segoe UI"/>
              <a:cs typeface="Segoe UI"/>
            </a:endParaRPr>
          </a:p>
          <a:p>
            <a:pPr marL="12700">
              <a:lnSpc>
                <a:spcPts val="1150"/>
              </a:lnSpc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Selain</a:t>
            </a:r>
            <a:r>
              <a:rPr dirty="0" sz="1000" spc="1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dikenakan</a:t>
            </a:r>
            <a:r>
              <a:rPr dirty="0" sz="1000" spc="1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1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tsb,</a:t>
            </a:r>
            <a:r>
              <a:rPr dirty="0" sz="1000" spc="1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1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dapat</a:t>
            </a:r>
            <a:r>
              <a:rPr dirty="0" sz="1000" spc="1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dikenakan</a:t>
            </a:r>
            <a:r>
              <a:rPr dirty="0" sz="1000" spc="1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endParaRPr sz="10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berupa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utama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PKPU.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99432" y="2373230"/>
            <a:ext cx="3375025" cy="1220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memenuhi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r>
              <a:rPr dirty="0" sz="10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terkait:</a:t>
            </a:r>
            <a:endParaRPr sz="1000">
              <a:latin typeface="Segoe UI"/>
              <a:cs typeface="Segoe UI"/>
            </a:endParaRPr>
          </a:p>
          <a:p>
            <a:pPr marL="289560" indent="-277495">
              <a:lnSpc>
                <a:spcPct val="100000"/>
              </a:lnSpc>
              <a:buAutoNum type="arabicParenR"/>
              <a:tabLst>
                <a:tab pos="289560" algn="l"/>
                <a:tab pos="290195" algn="l"/>
              </a:tabLst>
            </a:pP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penyampaian</a:t>
            </a:r>
            <a:r>
              <a:rPr dirty="0" sz="1000" spc="58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5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5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secara</a:t>
            </a:r>
            <a:r>
              <a:rPr dirty="0" sz="1000" spc="5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daring</a:t>
            </a:r>
            <a:endParaRPr sz="1000">
              <a:latin typeface="Segoe UI"/>
              <a:cs typeface="Segoe UI"/>
            </a:endParaRPr>
          </a:p>
          <a:p>
            <a:pPr marL="289560">
              <a:lnSpc>
                <a:spcPts val="1150"/>
              </a:lnSpc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bagian</a:t>
            </a:r>
            <a:r>
              <a:rPr dirty="0" sz="10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LBBPR/S;</a:t>
            </a:r>
            <a:endParaRPr sz="1000">
              <a:latin typeface="Segoe UI"/>
              <a:cs typeface="Segoe UI"/>
            </a:endParaRPr>
          </a:p>
          <a:p>
            <a:pPr marL="289560" indent="-277495">
              <a:lnSpc>
                <a:spcPts val="1150"/>
              </a:lnSpc>
              <a:buAutoNum type="arabicParenR" startAt="2"/>
              <a:tabLst>
                <a:tab pos="289560" algn="l"/>
                <a:tab pos="29019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pelaksanaan</a:t>
            </a:r>
            <a:r>
              <a:rPr dirty="0" sz="1000" spc="-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koreksi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ditetapkan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OJK,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1000">
              <a:latin typeface="Segoe UI"/>
              <a:cs typeface="Segoe UI"/>
            </a:endParaRPr>
          </a:p>
          <a:p>
            <a:pPr marL="289560" marR="6350" indent="-277495">
              <a:lnSpc>
                <a:spcPts val="1100"/>
              </a:lnSpc>
              <a:spcBef>
                <a:spcPts val="120"/>
              </a:spcBef>
              <a:buAutoNum type="arabicParenR" startAt="2"/>
              <a:tabLst>
                <a:tab pos="289560" algn="l"/>
                <a:tab pos="290195" algn="l"/>
              </a:tabLst>
            </a:pP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penyampaian</a:t>
            </a:r>
            <a:r>
              <a:rPr dirty="0" sz="1000" spc="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koreksi</a:t>
            </a:r>
            <a:r>
              <a:rPr dirty="0" sz="10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batas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waktu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mekanisme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APOLO,</a:t>
            </a:r>
            <a:endParaRPr sz="1000">
              <a:latin typeface="Segoe UI"/>
              <a:cs typeface="Segoe UI"/>
            </a:endParaRPr>
          </a:p>
          <a:p>
            <a:pPr marL="12700" marR="5715">
              <a:lnSpc>
                <a:spcPts val="1200"/>
              </a:lnSpc>
              <a:spcBef>
                <a:spcPts val="25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administratif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10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POJK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APOLO</a:t>
            </a:r>
            <a:endParaRPr sz="1000">
              <a:latin typeface="Segoe UI"/>
              <a:cs typeface="Segoe UI"/>
            </a:endParaRPr>
          </a:p>
        </p:txBody>
      </p:sp>
      <p:pic>
        <p:nvPicPr>
          <p:cNvPr id="33" name="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35320" y="2044384"/>
            <a:ext cx="337972" cy="338359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2755076" y="2373230"/>
            <a:ext cx="32410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6850" marR="5080" indent="-184785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1)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terlambat menyampaikan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koreksi</a:t>
            </a:r>
            <a:r>
              <a:rPr dirty="0" sz="10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maka</a:t>
            </a:r>
            <a:r>
              <a:rPr dirty="0" sz="10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55076" y="2678030"/>
            <a:ext cx="3242945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6850">
              <a:lnSpc>
                <a:spcPts val="1150"/>
              </a:lnSpc>
              <a:spcBef>
                <a:spcPts val="10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denda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sebesar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Rp50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ribu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per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hari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keterlambatan</a:t>
            </a:r>
            <a:endParaRPr sz="1000">
              <a:latin typeface="Segoe UI"/>
              <a:cs typeface="Segoe UI"/>
            </a:endParaRPr>
          </a:p>
          <a:p>
            <a:pPr marL="12700">
              <a:lnSpc>
                <a:spcPts val="1150"/>
              </a:lnSpc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2)</a:t>
            </a:r>
            <a:r>
              <a:rPr dirty="0" sz="1000" spc="3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5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5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5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menyampaikan</a:t>
            </a:r>
            <a:r>
              <a:rPr dirty="0" sz="1000" spc="5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5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endParaRPr sz="1000">
              <a:latin typeface="Segoe UI"/>
              <a:cs typeface="Segoe UI"/>
            </a:endParaRPr>
          </a:p>
          <a:p>
            <a:pPr marL="196850" marR="5715">
              <a:lnSpc>
                <a:spcPts val="1100"/>
              </a:lnSpc>
              <a:spcBef>
                <a:spcPts val="12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koreksi</a:t>
            </a:r>
            <a:r>
              <a:rPr dirty="0" sz="10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maka</a:t>
            </a:r>
            <a:r>
              <a:rPr dirty="0" sz="10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denda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sebesar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Rp1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juta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882459" y="3625955"/>
            <a:ext cx="6518909" cy="340360"/>
          </a:xfrm>
          <a:custGeom>
            <a:avLst/>
            <a:gdLst/>
            <a:ahLst/>
            <a:cxnLst/>
            <a:rect l="l" t="t" r="r" b="b"/>
            <a:pathLst>
              <a:path w="6518909" h="340360">
                <a:moveTo>
                  <a:pt x="6461939" y="0"/>
                </a:moveTo>
                <a:lnTo>
                  <a:pt x="56638" y="0"/>
                </a:lnTo>
                <a:lnTo>
                  <a:pt x="34592" y="4456"/>
                </a:lnTo>
                <a:lnTo>
                  <a:pt x="16589" y="16608"/>
                </a:lnTo>
                <a:lnTo>
                  <a:pt x="4450" y="34631"/>
                </a:lnTo>
                <a:lnTo>
                  <a:pt x="0" y="56702"/>
                </a:lnTo>
                <a:lnTo>
                  <a:pt x="0" y="283509"/>
                </a:lnTo>
                <a:lnTo>
                  <a:pt x="4450" y="305580"/>
                </a:lnTo>
                <a:lnTo>
                  <a:pt x="16589" y="323604"/>
                </a:lnTo>
                <a:lnTo>
                  <a:pt x="34592" y="335756"/>
                </a:lnTo>
                <a:lnTo>
                  <a:pt x="56638" y="340212"/>
                </a:lnTo>
                <a:lnTo>
                  <a:pt x="6461939" y="340212"/>
                </a:lnTo>
                <a:lnTo>
                  <a:pt x="6483985" y="335756"/>
                </a:lnTo>
                <a:lnTo>
                  <a:pt x="6501988" y="323604"/>
                </a:lnTo>
                <a:lnTo>
                  <a:pt x="6514126" y="305580"/>
                </a:lnTo>
                <a:lnTo>
                  <a:pt x="6518577" y="283509"/>
                </a:lnTo>
                <a:lnTo>
                  <a:pt x="6518577" y="56702"/>
                </a:lnTo>
                <a:lnTo>
                  <a:pt x="6514126" y="34631"/>
                </a:lnTo>
                <a:lnTo>
                  <a:pt x="6501988" y="16608"/>
                </a:lnTo>
                <a:lnTo>
                  <a:pt x="6483985" y="4456"/>
                </a:lnTo>
                <a:lnTo>
                  <a:pt x="64619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960262" y="3590862"/>
            <a:ext cx="636333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Sanksi</a:t>
            </a:r>
            <a:r>
              <a:rPr dirty="0" sz="1300" spc="44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Melanggar</a:t>
            </a:r>
            <a:r>
              <a:rPr dirty="0" sz="1300" spc="459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Kewajiban</a:t>
            </a:r>
            <a:r>
              <a:rPr dirty="0" sz="1300" spc="45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Penyelesaian</a:t>
            </a:r>
            <a:r>
              <a:rPr dirty="0" sz="1300" spc="45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Pelanggaran</a:t>
            </a:r>
            <a:r>
              <a:rPr dirty="0" sz="1300" spc="45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dan/atau</a:t>
            </a:r>
            <a:r>
              <a:rPr dirty="0" sz="1300" spc="44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Pelampauan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60262" y="3779839"/>
            <a:ext cx="252730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BMPK/BMPD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sesuai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Koreksi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OJK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889975" y="1938541"/>
            <a:ext cx="6518909" cy="454659"/>
          </a:xfrm>
          <a:custGeom>
            <a:avLst/>
            <a:gdLst/>
            <a:ahLst/>
            <a:cxnLst/>
            <a:rect l="l" t="t" r="r" b="b"/>
            <a:pathLst>
              <a:path w="6518909" h="454660">
                <a:moveTo>
                  <a:pt x="6442934" y="0"/>
                </a:moveTo>
                <a:lnTo>
                  <a:pt x="75643" y="0"/>
                </a:lnTo>
                <a:lnTo>
                  <a:pt x="46199" y="5951"/>
                </a:lnTo>
                <a:lnTo>
                  <a:pt x="22155" y="22181"/>
                </a:lnTo>
                <a:lnTo>
                  <a:pt x="5944" y="46253"/>
                </a:lnTo>
                <a:lnTo>
                  <a:pt x="0" y="75731"/>
                </a:lnTo>
                <a:lnTo>
                  <a:pt x="0" y="378658"/>
                </a:lnTo>
                <a:lnTo>
                  <a:pt x="5944" y="408136"/>
                </a:lnTo>
                <a:lnTo>
                  <a:pt x="22155" y="432208"/>
                </a:lnTo>
                <a:lnTo>
                  <a:pt x="46199" y="448438"/>
                </a:lnTo>
                <a:lnTo>
                  <a:pt x="75643" y="454389"/>
                </a:lnTo>
                <a:lnTo>
                  <a:pt x="6442934" y="454389"/>
                </a:lnTo>
                <a:lnTo>
                  <a:pt x="6472378" y="448438"/>
                </a:lnTo>
                <a:lnTo>
                  <a:pt x="6496422" y="432208"/>
                </a:lnTo>
                <a:lnTo>
                  <a:pt x="6512634" y="408136"/>
                </a:lnTo>
                <a:lnTo>
                  <a:pt x="6518578" y="378658"/>
                </a:lnTo>
                <a:lnTo>
                  <a:pt x="6518578" y="75731"/>
                </a:lnTo>
                <a:lnTo>
                  <a:pt x="6512634" y="46253"/>
                </a:lnTo>
                <a:lnTo>
                  <a:pt x="6496422" y="22181"/>
                </a:lnTo>
                <a:lnTo>
                  <a:pt x="6472378" y="5951"/>
                </a:lnTo>
                <a:lnTo>
                  <a:pt x="64429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973345" y="1957135"/>
            <a:ext cx="635317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Sanksi</a:t>
            </a:r>
            <a:r>
              <a:rPr dirty="0" sz="1300" spc="34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Melanggar</a:t>
            </a:r>
            <a:r>
              <a:rPr dirty="0" sz="1300" spc="35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Kewajiban</a:t>
            </a:r>
            <a:r>
              <a:rPr dirty="0" sz="1300" spc="34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Penyampaian</a:t>
            </a:r>
            <a:r>
              <a:rPr dirty="0" sz="1300" spc="34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Laporan</a:t>
            </a:r>
            <a:r>
              <a:rPr dirty="0" sz="1300" spc="34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BMPK/BMPD,</a:t>
            </a:r>
            <a:r>
              <a:rPr dirty="0" sz="1300" spc="35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Pelaksanaan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73345" y="2149159"/>
            <a:ext cx="441071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Koreksi,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dan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Penyampaian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Laporan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Koreksi BMPK/BMPD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81333" y="5108626"/>
            <a:ext cx="3458845" cy="1270635"/>
          </a:xfrm>
          <a:prstGeom prst="rect">
            <a:avLst/>
          </a:prstGeom>
          <a:solidFill>
            <a:srgbClr val="FFE8C9"/>
          </a:solidFill>
        </p:spPr>
        <p:txBody>
          <a:bodyPr wrap="square" lIns="0" tIns="29844" rIns="0" bIns="0" rtlCol="0" vert="horz">
            <a:spAutoFit/>
          </a:bodyPr>
          <a:lstStyle/>
          <a:p>
            <a:pPr algn="just" marL="73660" marR="64769">
              <a:lnSpc>
                <a:spcPct val="100000"/>
              </a:lnSpc>
              <a:spcBef>
                <a:spcPts val="234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Bagi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melanggar kewajiban melakukan koreksi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terhadap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pelaksanaan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BMPK/BMPD,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setelah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diberi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peringatan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2x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maka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sanksi: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:</a:t>
            </a:r>
            <a:endParaRPr sz="1000">
              <a:latin typeface="Segoe UI"/>
              <a:cs typeface="Segoe UI"/>
            </a:endParaRPr>
          </a:p>
          <a:p>
            <a:pPr algn="just" marL="350520" indent="-277495">
              <a:lnSpc>
                <a:spcPts val="1105"/>
              </a:lnSpc>
              <a:buAutoNum type="arabicPeriod"/>
              <a:tabLst>
                <a:tab pos="35115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1000" spc="4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1000" spc="4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4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utama</a:t>
            </a:r>
            <a:r>
              <a:rPr dirty="0" sz="1000" spc="4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4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000" spc="45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PKPU;</a:t>
            </a:r>
            <a:endParaRPr sz="1000">
              <a:latin typeface="Segoe UI"/>
              <a:cs typeface="Segoe UI"/>
            </a:endParaRPr>
          </a:p>
          <a:p>
            <a:pPr marL="350520">
              <a:lnSpc>
                <a:spcPts val="1150"/>
              </a:lnSpc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endParaRPr sz="1000">
              <a:latin typeface="Segoe UI"/>
              <a:cs typeface="Segoe UI"/>
            </a:endParaRPr>
          </a:p>
          <a:p>
            <a:pPr marL="350520" indent="-277495">
              <a:lnSpc>
                <a:spcPts val="1150"/>
              </a:lnSpc>
              <a:buAutoNum type="arabicPeriod" startAt="2"/>
              <a:tabLst>
                <a:tab pos="350520" algn="l"/>
                <a:tab pos="351155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pembekuan</a:t>
            </a:r>
            <a:r>
              <a:rPr dirty="0" sz="1000" spc="-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kegiatan</a:t>
            </a:r>
            <a:r>
              <a:rPr dirty="0" sz="1000" spc="-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usaha</a:t>
            </a:r>
            <a:r>
              <a:rPr dirty="0" sz="1000" spc="-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tertentu.</a:t>
            </a:r>
            <a:endParaRPr sz="1000">
              <a:latin typeface="Segoe UI"/>
              <a:cs typeface="Segoe UI"/>
            </a:endParaRPr>
          </a:p>
          <a:p>
            <a:pPr marL="73660" marR="64769">
              <a:lnSpc>
                <a:spcPct val="100000"/>
              </a:lnSpc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BPR/S juga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dapat dikenakan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sanksi pidana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sesuai dengan </a:t>
            </a:r>
            <a:r>
              <a:rPr dirty="0" sz="1000" spc="-26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UU</a:t>
            </a:r>
            <a:r>
              <a:rPr dirty="0" sz="1000" spc="-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Perbankan/UU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Perbankan</a:t>
            </a:r>
            <a:r>
              <a:rPr dirty="0" sz="1000" spc="-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Syariah</a:t>
            </a:r>
            <a:endParaRPr sz="1000">
              <a:latin typeface="Segoe UI"/>
              <a:cs typeface="Segoe U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176184" y="2431488"/>
            <a:ext cx="59690" cy="3924935"/>
            <a:chOff x="6176184" y="2431488"/>
            <a:chExt cx="59690" cy="3924935"/>
          </a:xfrm>
        </p:grpSpPr>
        <p:sp>
          <p:nvSpPr>
            <p:cNvPr id="44" name="object 44"/>
            <p:cNvSpPr/>
            <p:nvPr/>
          </p:nvSpPr>
          <p:spPr>
            <a:xfrm>
              <a:off x="6183884" y="2431488"/>
              <a:ext cx="0" cy="1048385"/>
            </a:xfrm>
            <a:custGeom>
              <a:avLst/>
              <a:gdLst/>
              <a:ahLst/>
              <a:cxnLst/>
              <a:rect l="l" t="t" r="r" b="b"/>
              <a:pathLst>
                <a:path w="0" h="1048385">
                  <a:moveTo>
                    <a:pt x="0" y="0"/>
                  </a:moveTo>
                  <a:lnTo>
                    <a:pt x="0" y="1047841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6213241" y="3982625"/>
              <a:ext cx="15240" cy="2366010"/>
            </a:xfrm>
            <a:custGeom>
              <a:avLst/>
              <a:gdLst/>
              <a:ahLst/>
              <a:cxnLst/>
              <a:rect l="l" t="t" r="r" b="b"/>
              <a:pathLst>
                <a:path w="15239" h="2366010">
                  <a:moveTo>
                    <a:pt x="0" y="0"/>
                  </a:moveTo>
                  <a:lnTo>
                    <a:pt x="14711" y="2365675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2688973" y="1725136"/>
            <a:ext cx="7138034" cy="924560"/>
            <a:chOff x="2688973" y="1725136"/>
            <a:chExt cx="7138034" cy="924560"/>
          </a:xfrm>
        </p:grpSpPr>
        <p:sp>
          <p:nvSpPr>
            <p:cNvPr id="5" name="object 5"/>
            <p:cNvSpPr/>
            <p:nvPr/>
          </p:nvSpPr>
          <p:spPr>
            <a:xfrm>
              <a:off x="2694112" y="1890206"/>
              <a:ext cx="7127875" cy="754380"/>
            </a:xfrm>
            <a:custGeom>
              <a:avLst/>
              <a:gdLst/>
              <a:ahLst/>
              <a:cxnLst/>
              <a:rect l="l" t="t" r="r" b="b"/>
              <a:pathLst>
                <a:path w="7127875" h="754380">
                  <a:moveTo>
                    <a:pt x="0" y="0"/>
                  </a:moveTo>
                  <a:lnTo>
                    <a:pt x="7127355" y="0"/>
                  </a:lnTo>
                  <a:lnTo>
                    <a:pt x="7127355" y="753831"/>
                  </a:lnTo>
                  <a:lnTo>
                    <a:pt x="0" y="753831"/>
                  </a:lnTo>
                  <a:lnTo>
                    <a:pt x="0" y="0"/>
                  </a:lnTo>
                  <a:close/>
                </a:path>
              </a:pathLst>
            </a:custGeom>
            <a:ln w="10277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780169" y="1725136"/>
              <a:ext cx="1802764" cy="330200"/>
            </a:xfrm>
            <a:custGeom>
              <a:avLst/>
              <a:gdLst/>
              <a:ahLst/>
              <a:cxnLst/>
              <a:rect l="l" t="t" r="r" b="b"/>
              <a:pathLst>
                <a:path w="1802764" h="330200">
                  <a:moveTo>
                    <a:pt x="1747307" y="0"/>
                  </a:moveTo>
                  <a:lnTo>
                    <a:pt x="54961" y="0"/>
                  </a:lnTo>
                  <a:lnTo>
                    <a:pt x="33568" y="4323"/>
                  </a:lnTo>
                  <a:lnTo>
                    <a:pt x="16098" y="16115"/>
                  </a:lnTo>
                  <a:lnTo>
                    <a:pt x="4319" y="33605"/>
                  </a:lnTo>
                  <a:lnTo>
                    <a:pt x="0" y="55024"/>
                  </a:lnTo>
                  <a:lnTo>
                    <a:pt x="0" y="275117"/>
                  </a:lnTo>
                  <a:lnTo>
                    <a:pt x="4319" y="296535"/>
                  </a:lnTo>
                  <a:lnTo>
                    <a:pt x="16098" y="314024"/>
                  </a:lnTo>
                  <a:lnTo>
                    <a:pt x="33568" y="325816"/>
                  </a:lnTo>
                  <a:lnTo>
                    <a:pt x="54961" y="330140"/>
                  </a:lnTo>
                  <a:lnTo>
                    <a:pt x="1747307" y="330140"/>
                  </a:lnTo>
                  <a:lnTo>
                    <a:pt x="1768701" y="325816"/>
                  </a:lnTo>
                  <a:lnTo>
                    <a:pt x="1786171" y="314024"/>
                  </a:lnTo>
                  <a:lnTo>
                    <a:pt x="1797950" y="296535"/>
                  </a:lnTo>
                  <a:lnTo>
                    <a:pt x="1802269" y="275117"/>
                  </a:lnTo>
                  <a:lnTo>
                    <a:pt x="1802269" y="55024"/>
                  </a:lnTo>
                  <a:lnTo>
                    <a:pt x="1797950" y="33605"/>
                  </a:lnTo>
                  <a:lnTo>
                    <a:pt x="1786171" y="16115"/>
                  </a:lnTo>
                  <a:lnTo>
                    <a:pt x="1768701" y="4323"/>
                  </a:lnTo>
                  <a:lnTo>
                    <a:pt x="17473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2890043" y="1780351"/>
            <a:ext cx="158369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Ketentuan</a:t>
            </a:r>
            <a:r>
              <a:rPr dirty="0" sz="1300" spc="-8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Peralihan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41383" y="2034571"/>
            <a:ext cx="6867525" cy="54356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145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Seluruh peminjam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 dan nasabah penerima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fasilitas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BPRS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telah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ada sebelum  POJK berlaku dan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masuk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kriteria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Pihak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perorangan/perusahaan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merupakan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pengendali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BPR/S,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diperhitungkan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sebagaimana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BMPK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BMPD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3973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2705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15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973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334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2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56993" y="2757929"/>
            <a:ext cx="1057275" cy="815975"/>
          </a:xfrm>
          <a:custGeom>
            <a:avLst/>
            <a:gdLst/>
            <a:ahLst/>
            <a:cxnLst/>
            <a:rect l="l" t="t" r="r" b="b"/>
            <a:pathLst>
              <a:path w="1057275" h="815975">
                <a:moveTo>
                  <a:pt x="991061" y="0"/>
                </a:moveTo>
                <a:lnTo>
                  <a:pt x="66071" y="0"/>
                </a:lnTo>
                <a:lnTo>
                  <a:pt x="40353" y="5198"/>
                </a:lnTo>
                <a:lnTo>
                  <a:pt x="19351" y="19374"/>
                </a:lnTo>
                <a:lnTo>
                  <a:pt x="5192" y="40400"/>
                </a:lnTo>
                <a:lnTo>
                  <a:pt x="0" y="66147"/>
                </a:lnTo>
                <a:lnTo>
                  <a:pt x="0" y="749585"/>
                </a:lnTo>
                <a:lnTo>
                  <a:pt x="5192" y="775333"/>
                </a:lnTo>
                <a:lnTo>
                  <a:pt x="19351" y="796359"/>
                </a:lnTo>
                <a:lnTo>
                  <a:pt x="40353" y="810535"/>
                </a:lnTo>
                <a:lnTo>
                  <a:pt x="66071" y="815733"/>
                </a:lnTo>
                <a:lnTo>
                  <a:pt x="991061" y="815733"/>
                </a:lnTo>
                <a:lnTo>
                  <a:pt x="1016779" y="810535"/>
                </a:lnTo>
                <a:lnTo>
                  <a:pt x="1037780" y="796359"/>
                </a:lnTo>
                <a:lnTo>
                  <a:pt x="1051940" y="775333"/>
                </a:lnTo>
                <a:lnTo>
                  <a:pt x="1057132" y="749585"/>
                </a:lnTo>
                <a:lnTo>
                  <a:pt x="1057132" y="66147"/>
                </a:lnTo>
                <a:lnTo>
                  <a:pt x="1051940" y="40400"/>
                </a:lnTo>
                <a:lnTo>
                  <a:pt x="1037780" y="19374"/>
                </a:lnTo>
                <a:lnTo>
                  <a:pt x="1016779" y="5198"/>
                </a:lnTo>
                <a:lnTo>
                  <a:pt x="991061" y="0"/>
                </a:lnTo>
                <a:close/>
              </a:path>
            </a:pathLst>
          </a:custGeom>
          <a:solidFill>
            <a:srgbClr val="DAE9F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6" name="object 16"/>
          <p:cNvGrpSpPr/>
          <p:nvPr/>
        </p:nvGrpSpPr>
        <p:grpSpPr>
          <a:xfrm>
            <a:off x="1359858" y="3649284"/>
            <a:ext cx="1057275" cy="815975"/>
            <a:chOff x="1359858" y="3649284"/>
            <a:chExt cx="1057275" cy="815975"/>
          </a:xfrm>
        </p:grpSpPr>
        <p:sp>
          <p:nvSpPr>
            <p:cNvPr id="17" name="object 17"/>
            <p:cNvSpPr/>
            <p:nvPr/>
          </p:nvSpPr>
          <p:spPr>
            <a:xfrm>
              <a:off x="1359860" y="3649284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2" y="0"/>
                  </a:moveTo>
                  <a:lnTo>
                    <a:pt x="66073" y="0"/>
                  </a:lnTo>
                  <a:lnTo>
                    <a:pt x="40354" y="5198"/>
                  </a:lnTo>
                  <a:lnTo>
                    <a:pt x="19352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2" y="796359"/>
                  </a:lnTo>
                  <a:lnTo>
                    <a:pt x="40354" y="810535"/>
                  </a:lnTo>
                  <a:lnTo>
                    <a:pt x="66073" y="815733"/>
                  </a:lnTo>
                  <a:lnTo>
                    <a:pt x="991062" y="815733"/>
                  </a:lnTo>
                  <a:lnTo>
                    <a:pt x="1016780" y="810535"/>
                  </a:lnTo>
                  <a:lnTo>
                    <a:pt x="1037781" y="796359"/>
                  </a:lnTo>
                  <a:lnTo>
                    <a:pt x="1051941" y="775333"/>
                  </a:lnTo>
                  <a:lnTo>
                    <a:pt x="1057134" y="749585"/>
                  </a:lnTo>
                  <a:lnTo>
                    <a:pt x="1057134" y="66147"/>
                  </a:lnTo>
                  <a:lnTo>
                    <a:pt x="1051941" y="40400"/>
                  </a:lnTo>
                  <a:lnTo>
                    <a:pt x="1037781" y="19374"/>
                  </a:lnTo>
                  <a:lnTo>
                    <a:pt x="1016780" y="5198"/>
                  </a:lnTo>
                  <a:lnTo>
                    <a:pt x="991062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397952" y="3844673"/>
              <a:ext cx="990600" cy="473075"/>
            </a:xfrm>
            <a:custGeom>
              <a:avLst/>
              <a:gdLst/>
              <a:ahLst/>
              <a:cxnLst/>
              <a:rect l="l" t="t" r="r" b="b"/>
              <a:pathLst>
                <a:path w="990600" h="473075">
                  <a:moveTo>
                    <a:pt x="888439" y="0"/>
                  </a:moveTo>
                  <a:lnTo>
                    <a:pt x="990225" y="0"/>
                  </a:lnTo>
                  <a:lnTo>
                    <a:pt x="990225" y="472784"/>
                  </a:lnTo>
                  <a:lnTo>
                    <a:pt x="888439" y="472784"/>
                  </a:lnTo>
                  <a:lnTo>
                    <a:pt x="888439" y="0"/>
                  </a:lnTo>
                  <a:close/>
                </a:path>
                <a:path w="990600" h="473075">
                  <a:moveTo>
                    <a:pt x="695955" y="0"/>
                  </a:moveTo>
                  <a:lnTo>
                    <a:pt x="797741" y="0"/>
                  </a:lnTo>
                  <a:lnTo>
                    <a:pt x="797741" y="472784"/>
                  </a:lnTo>
                  <a:lnTo>
                    <a:pt x="695955" y="472784"/>
                  </a:lnTo>
                  <a:lnTo>
                    <a:pt x="695955" y="0"/>
                  </a:lnTo>
                  <a:close/>
                </a:path>
                <a:path w="990600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990600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359858" y="3649284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2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2" y="796359"/>
                  </a:lnTo>
                  <a:lnTo>
                    <a:pt x="40353" y="810535"/>
                  </a:lnTo>
                  <a:lnTo>
                    <a:pt x="66071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1" y="796359"/>
                  </a:lnTo>
                  <a:lnTo>
                    <a:pt x="1051941" y="775333"/>
                  </a:lnTo>
                  <a:lnTo>
                    <a:pt x="1057134" y="749585"/>
                  </a:lnTo>
                  <a:lnTo>
                    <a:pt x="1057134" y="66147"/>
                  </a:lnTo>
                  <a:lnTo>
                    <a:pt x="1051941" y="40400"/>
                  </a:lnTo>
                  <a:lnTo>
                    <a:pt x="1037781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DAE9F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455519" y="2823812"/>
            <a:ext cx="869950" cy="164147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ctr" marL="119380" marR="117475">
              <a:lnSpc>
                <a:spcPct val="94500"/>
              </a:lnSpc>
              <a:spcBef>
                <a:spcPts val="170"/>
              </a:spcBef>
            </a:pP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akua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Segoe UI"/>
              <a:cs typeface="Segoe UI"/>
            </a:endParaRPr>
          </a:p>
          <a:p>
            <a:pPr algn="ctr" marL="12065" marR="5080" indent="-635">
              <a:lnSpc>
                <a:spcPct val="95000"/>
              </a:lnSpc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Laporan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344834" y="4538437"/>
            <a:ext cx="1057275" cy="815975"/>
            <a:chOff x="1344834" y="4538437"/>
            <a:chExt cx="1057275" cy="815975"/>
          </a:xfrm>
        </p:grpSpPr>
        <p:sp>
          <p:nvSpPr>
            <p:cNvPr id="22" name="object 22"/>
            <p:cNvSpPr/>
            <p:nvPr/>
          </p:nvSpPr>
          <p:spPr>
            <a:xfrm>
              <a:off x="1344834" y="4538437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1" y="796359"/>
                  </a:lnTo>
                  <a:lnTo>
                    <a:pt x="40353" y="810535"/>
                  </a:lnTo>
                  <a:lnTo>
                    <a:pt x="66071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0" y="796359"/>
                  </a:lnTo>
                  <a:lnTo>
                    <a:pt x="1051940" y="775333"/>
                  </a:lnTo>
                  <a:lnTo>
                    <a:pt x="1057132" y="749585"/>
                  </a:lnTo>
                  <a:lnTo>
                    <a:pt x="1057132" y="66147"/>
                  </a:lnTo>
                  <a:lnTo>
                    <a:pt x="1051940" y="40400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416734" y="4734846"/>
              <a:ext cx="600075" cy="473075"/>
            </a:xfrm>
            <a:custGeom>
              <a:avLst/>
              <a:gdLst/>
              <a:ahLst/>
              <a:cxnLst/>
              <a:rect l="l" t="t" r="r" b="b"/>
              <a:pathLst>
                <a:path w="600075" h="473075">
                  <a:moveTo>
                    <a:pt x="178457" y="0"/>
                  </a:moveTo>
                  <a:lnTo>
                    <a:pt x="286621" y="0"/>
                  </a:lnTo>
                  <a:lnTo>
                    <a:pt x="381484" y="144594"/>
                  </a:lnTo>
                  <a:lnTo>
                    <a:pt x="479628" y="0"/>
                  </a:lnTo>
                  <a:lnTo>
                    <a:pt x="584882" y="0"/>
                  </a:lnTo>
                  <a:lnTo>
                    <a:pt x="435406" y="224723"/>
                  </a:lnTo>
                  <a:lnTo>
                    <a:pt x="599628" y="472784"/>
                  </a:lnTo>
                  <a:lnTo>
                    <a:pt x="494487" y="472784"/>
                  </a:lnTo>
                  <a:lnTo>
                    <a:pt x="382169" y="304756"/>
                  </a:lnTo>
                  <a:lnTo>
                    <a:pt x="270408" y="472784"/>
                  </a:lnTo>
                  <a:lnTo>
                    <a:pt x="162991" y="472784"/>
                  </a:lnTo>
                  <a:lnTo>
                    <a:pt x="328899" y="225066"/>
                  </a:lnTo>
                  <a:lnTo>
                    <a:pt x="178457" y="0"/>
                  </a:lnTo>
                  <a:close/>
                </a:path>
                <a:path w="600075" h="473075">
                  <a:moveTo>
                    <a:pt x="0" y="0"/>
                  </a:moveTo>
                  <a:lnTo>
                    <a:pt x="101786" y="0"/>
                  </a:lnTo>
                  <a:lnTo>
                    <a:pt x="101786" y="472784"/>
                  </a:lnTo>
                  <a:lnTo>
                    <a:pt x="0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1538225" y="4765388"/>
            <a:ext cx="674370" cy="3581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42545" marR="5080" indent="-30480">
              <a:lnSpc>
                <a:spcPts val="1300"/>
              </a:lnSpc>
              <a:spcBef>
                <a:spcPts val="160"/>
              </a:spcBef>
            </a:pP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eten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344834" y="5427592"/>
            <a:ext cx="1057275" cy="815975"/>
            <a:chOff x="1344834" y="5427592"/>
            <a:chExt cx="1057275" cy="815975"/>
          </a:xfrm>
        </p:grpSpPr>
        <p:sp>
          <p:nvSpPr>
            <p:cNvPr id="26" name="object 26"/>
            <p:cNvSpPr/>
            <p:nvPr/>
          </p:nvSpPr>
          <p:spPr>
            <a:xfrm>
              <a:off x="1344834" y="5427592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2"/>
                  </a:lnTo>
                  <a:lnTo>
                    <a:pt x="19351" y="796358"/>
                  </a:lnTo>
                  <a:lnTo>
                    <a:pt x="40353" y="810534"/>
                  </a:lnTo>
                  <a:lnTo>
                    <a:pt x="66071" y="815732"/>
                  </a:lnTo>
                  <a:lnTo>
                    <a:pt x="991061" y="815732"/>
                  </a:lnTo>
                  <a:lnTo>
                    <a:pt x="1016779" y="810534"/>
                  </a:lnTo>
                  <a:lnTo>
                    <a:pt x="1037780" y="796358"/>
                  </a:lnTo>
                  <a:lnTo>
                    <a:pt x="1051940" y="775332"/>
                  </a:lnTo>
                  <a:lnTo>
                    <a:pt x="1057132" y="749585"/>
                  </a:lnTo>
                  <a:lnTo>
                    <a:pt x="1057132" y="66147"/>
                  </a:lnTo>
                  <a:lnTo>
                    <a:pt x="1051940" y="40400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387242" y="5625018"/>
              <a:ext cx="436880" cy="473075"/>
            </a:xfrm>
            <a:custGeom>
              <a:avLst/>
              <a:gdLst/>
              <a:ahLst/>
              <a:cxnLst/>
              <a:rect l="l" t="t" r="r" b="b"/>
              <a:pathLst>
                <a:path w="436880" h="473075">
                  <a:moveTo>
                    <a:pt x="15465" y="0"/>
                  </a:moveTo>
                  <a:lnTo>
                    <a:pt x="123630" y="0"/>
                  </a:lnTo>
                  <a:lnTo>
                    <a:pt x="218492" y="144594"/>
                  </a:lnTo>
                  <a:lnTo>
                    <a:pt x="316637" y="0"/>
                  </a:lnTo>
                  <a:lnTo>
                    <a:pt x="421890" y="0"/>
                  </a:lnTo>
                  <a:lnTo>
                    <a:pt x="272414" y="224723"/>
                  </a:lnTo>
                  <a:lnTo>
                    <a:pt x="436636" y="472784"/>
                  </a:lnTo>
                  <a:lnTo>
                    <a:pt x="331495" y="472784"/>
                  </a:lnTo>
                  <a:lnTo>
                    <a:pt x="219178" y="304756"/>
                  </a:lnTo>
                  <a:lnTo>
                    <a:pt x="107417" y="472784"/>
                  </a:lnTo>
                  <a:lnTo>
                    <a:pt x="0" y="472784"/>
                  </a:lnTo>
                  <a:lnTo>
                    <a:pt x="165908" y="225066"/>
                  </a:lnTo>
                  <a:lnTo>
                    <a:pt x="15465" y="0"/>
                  </a:lnTo>
                  <a:close/>
                </a:path>
              </a:pathLst>
            </a:custGeom>
            <a:ln w="12706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1538225" y="5655404"/>
            <a:ext cx="674370" cy="3581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71755" marR="5080" indent="-59690">
              <a:lnSpc>
                <a:spcPts val="1300"/>
              </a:lnSpc>
              <a:spcBef>
                <a:spcPts val="160"/>
              </a:spcBef>
            </a:pP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eten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688973" y="3915218"/>
            <a:ext cx="7138034" cy="1536065"/>
            <a:chOff x="2688973" y="3915218"/>
            <a:chExt cx="7138034" cy="1536065"/>
          </a:xfrm>
        </p:grpSpPr>
        <p:sp>
          <p:nvSpPr>
            <p:cNvPr id="30" name="object 30"/>
            <p:cNvSpPr/>
            <p:nvPr/>
          </p:nvSpPr>
          <p:spPr>
            <a:xfrm>
              <a:off x="2694112" y="4080290"/>
              <a:ext cx="7127875" cy="1365885"/>
            </a:xfrm>
            <a:custGeom>
              <a:avLst/>
              <a:gdLst/>
              <a:ahLst/>
              <a:cxnLst/>
              <a:rect l="l" t="t" r="r" b="b"/>
              <a:pathLst>
                <a:path w="7127875" h="1365885">
                  <a:moveTo>
                    <a:pt x="0" y="0"/>
                  </a:moveTo>
                  <a:lnTo>
                    <a:pt x="7127355" y="0"/>
                  </a:lnTo>
                  <a:lnTo>
                    <a:pt x="7127355" y="1365588"/>
                  </a:lnTo>
                  <a:lnTo>
                    <a:pt x="0" y="1365588"/>
                  </a:lnTo>
                  <a:lnTo>
                    <a:pt x="0" y="0"/>
                  </a:lnTo>
                  <a:close/>
                </a:path>
              </a:pathLst>
            </a:custGeom>
            <a:ln w="10277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780169" y="3915218"/>
              <a:ext cx="1802764" cy="330200"/>
            </a:xfrm>
            <a:custGeom>
              <a:avLst/>
              <a:gdLst/>
              <a:ahLst/>
              <a:cxnLst/>
              <a:rect l="l" t="t" r="r" b="b"/>
              <a:pathLst>
                <a:path w="1802764" h="330200">
                  <a:moveTo>
                    <a:pt x="1747307" y="0"/>
                  </a:moveTo>
                  <a:lnTo>
                    <a:pt x="54961" y="0"/>
                  </a:lnTo>
                  <a:lnTo>
                    <a:pt x="33568" y="4324"/>
                  </a:lnTo>
                  <a:lnTo>
                    <a:pt x="16098" y="16116"/>
                  </a:lnTo>
                  <a:lnTo>
                    <a:pt x="4319" y="33606"/>
                  </a:lnTo>
                  <a:lnTo>
                    <a:pt x="0" y="55024"/>
                  </a:lnTo>
                  <a:lnTo>
                    <a:pt x="0" y="275117"/>
                  </a:lnTo>
                  <a:lnTo>
                    <a:pt x="4319" y="296535"/>
                  </a:lnTo>
                  <a:lnTo>
                    <a:pt x="16098" y="314025"/>
                  </a:lnTo>
                  <a:lnTo>
                    <a:pt x="33568" y="325817"/>
                  </a:lnTo>
                  <a:lnTo>
                    <a:pt x="54961" y="330141"/>
                  </a:lnTo>
                  <a:lnTo>
                    <a:pt x="1747307" y="330141"/>
                  </a:lnTo>
                  <a:lnTo>
                    <a:pt x="1768701" y="325817"/>
                  </a:lnTo>
                  <a:lnTo>
                    <a:pt x="1786171" y="314025"/>
                  </a:lnTo>
                  <a:lnTo>
                    <a:pt x="1797950" y="296535"/>
                  </a:lnTo>
                  <a:lnTo>
                    <a:pt x="1802269" y="275117"/>
                  </a:lnTo>
                  <a:lnTo>
                    <a:pt x="1802269" y="55024"/>
                  </a:lnTo>
                  <a:lnTo>
                    <a:pt x="1797950" y="33606"/>
                  </a:lnTo>
                  <a:lnTo>
                    <a:pt x="1786171" y="16116"/>
                  </a:lnTo>
                  <a:lnTo>
                    <a:pt x="1768701" y="4324"/>
                  </a:lnTo>
                  <a:lnTo>
                    <a:pt x="17473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2925331" y="3971862"/>
            <a:ext cx="151320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Ketentuan</a:t>
            </a:r>
            <a:r>
              <a:rPr dirty="0" sz="1300" spc="-6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Penutup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78720" y="4262660"/>
            <a:ext cx="2369820" cy="7264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saat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mulai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berlaku:</a:t>
            </a:r>
            <a:endParaRPr sz="1100">
              <a:latin typeface="Segoe UI"/>
              <a:cs typeface="Segoe UI"/>
            </a:endParaRPr>
          </a:p>
          <a:p>
            <a:pPr marL="233045" indent="-220979">
              <a:lnSpc>
                <a:spcPts val="1310"/>
              </a:lnSpc>
              <a:spcBef>
                <a:spcPts val="95"/>
              </a:spcBef>
              <a:buAutoNum type="alphaLcPeriod"/>
              <a:tabLst>
                <a:tab pos="233679" algn="l"/>
              </a:tabLst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PBI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BMPD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BPRS;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1100">
              <a:latin typeface="Segoe UI"/>
              <a:cs typeface="Segoe UI"/>
            </a:endParaRPr>
          </a:p>
          <a:p>
            <a:pPr marL="233045" indent="-220979">
              <a:lnSpc>
                <a:spcPts val="1310"/>
              </a:lnSpc>
              <a:buAutoNum type="alphaLcPeriod"/>
              <a:tabLst>
                <a:tab pos="233679" algn="l"/>
              </a:tabLst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BMPK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BPR,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dicabut dan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dinyatakan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berlaku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97160" y="4204294"/>
            <a:ext cx="237490" cy="1263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1</a:t>
            </a:r>
            <a:endParaRPr sz="29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785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2</a:t>
            </a:r>
            <a:endParaRPr sz="29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78720" y="5146388"/>
            <a:ext cx="61626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mulai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berlaku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3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bulan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sejak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diundangkan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(23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November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2022),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yaitu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23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Februari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2023</a:t>
            </a:r>
            <a:endParaRPr sz="1100">
              <a:latin typeface="Segoe UI"/>
              <a:cs typeface="Segoe UI"/>
            </a:endParaRPr>
          </a:p>
        </p:txBody>
      </p:sp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32822" y="5594449"/>
            <a:ext cx="1154746" cy="740166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2688973" y="2735228"/>
            <a:ext cx="7138034" cy="1095375"/>
            <a:chOff x="2688973" y="2735228"/>
            <a:chExt cx="7138034" cy="1095375"/>
          </a:xfrm>
        </p:grpSpPr>
        <p:sp>
          <p:nvSpPr>
            <p:cNvPr id="38" name="object 38"/>
            <p:cNvSpPr/>
            <p:nvPr/>
          </p:nvSpPr>
          <p:spPr>
            <a:xfrm>
              <a:off x="2694111" y="2900297"/>
              <a:ext cx="7127875" cy="925194"/>
            </a:xfrm>
            <a:custGeom>
              <a:avLst/>
              <a:gdLst/>
              <a:ahLst/>
              <a:cxnLst/>
              <a:rect l="l" t="t" r="r" b="b"/>
              <a:pathLst>
                <a:path w="7127875" h="925195">
                  <a:moveTo>
                    <a:pt x="0" y="0"/>
                  </a:moveTo>
                  <a:lnTo>
                    <a:pt x="7127355" y="0"/>
                  </a:lnTo>
                  <a:lnTo>
                    <a:pt x="7127355" y="925165"/>
                  </a:lnTo>
                  <a:lnTo>
                    <a:pt x="0" y="925165"/>
                  </a:lnTo>
                  <a:lnTo>
                    <a:pt x="0" y="0"/>
                  </a:lnTo>
                  <a:close/>
                </a:path>
              </a:pathLst>
            </a:custGeom>
            <a:ln w="10277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780169" y="2735228"/>
              <a:ext cx="2249170" cy="330200"/>
            </a:xfrm>
            <a:custGeom>
              <a:avLst/>
              <a:gdLst/>
              <a:ahLst/>
              <a:cxnLst/>
              <a:rect l="l" t="t" r="r" b="b"/>
              <a:pathLst>
                <a:path w="2249170" h="330200">
                  <a:moveTo>
                    <a:pt x="2194064" y="0"/>
                  </a:moveTo>
                  <a:lnTo>
                    <a:pt x="54961" y="0"/>
                  </a:lnTo>
                  <a:lnTo>
                    <a:pt x="33568" y="4324"/>
                  </a:lnTo>
                  <a:lnTo>
                    <a:pt x="16098" y="16116"/>
                  </a:lnTo>
                  <a:lnTo>
                    <a:pt x="4319" y="33606"/>
                  </a:lnTo>
                  <a:lnTo>
                    <a:pt x="0" y="55024"/>
                  </a:lnTo>
                  <a:lnTo>
                    <a:pt x="0" y="275116"/>
                  </a:lnTo>
                  <a:lnTo>
                    <a:pt x="4319" y="296534"/>
                  </a:lnTo>
                  <a:lnTo>
                    <a:pt x="16098" y="314025"/>
                  </a:lnTo>
                  <a:lnTo>
                    <a:pt x="33568" y="325817"/>
                  </a:lnTo>
                  <a:lnTo>
                    <a:pt x="54961" y="330141"/>
                  </a:lnTo>
                  <a:lnTo>
                    <a:pt x="2194064" y="330141"/>
                  </a:lnTo>
                  <a:lnTo>
                    <a:pt x="2215458" y="325817"/>
                  </a:lnTo>
                  <a:lnTo>
                    <a:pt x="2232928" y="314025"/>
                  </a:lnTo>
                  <a:lnTo>
                    <a:pt x="2244707" y="296534"/>
                  </a:lnTo>
                  <a:lnTo>
                    <a:pt x="2249026" y="275116"/>
                  </a:lnTo>
                  <a:lnTo>
                    <a:pt x="2249026" y="55024"/>
                  </a:lnTo>
                  <a:lnTo>
                    <a:pt x="2244707" y="33606"/>
                  </a:lnTo>
                  <a:lnTo>
                    <a:pt x="2232928" y="16116"/>
                  </a:lnTo>
                  <a:lnTo>
                    <a:pt x="2215458" y="4324"/>
                  </a:lnTo>
                  <a:lnTo>
                    <a:pt x="21940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2953172" y="2792287"/>
            <a:ext cx="190309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Pengaturan</a:t>
            </a:r>
            <a:r>
              <a:rPr dirty="0" sz="1300" spc="-5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Lebih</a:t>
            </a:r>
            <a:r>
              <a:rPr dirty="0" sz="1300" spc="-4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Lanjut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41383" y="3040412"/>
            <a:ext cx="6868159" cy="72644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just" marL="12700" marR="5080">
              <a:lnSpc>
                <a:spcPct val="103600"/>
              </a:lnSpc>
              <a:spcBef>
                <a:spcPts val="145"/>
              </a:spcBef>
            </a:pP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lebih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lanjut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mengenai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perhitungan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BMPK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BMPD,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perorangan  atau  perusahaan 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memiliki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kriteria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pengendali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merupakan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Terkait,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perhitungan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atau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bentuk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rangka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penanggulangan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potensi </a:t>
            </a:r>
            <a:r>
              <a:rPr dirty="0" sz="1100" spc="-2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permasalahan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likuiditas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ditetapkan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oleh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Otoritas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Jasa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Keuangan</a:t>
            </a:r>
            <a:endParaRPr sz="11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1600" y="1104900"/>
            <a:ext cx="9855200" cy="5549900"/>
            <a:chOff x="101600" y="1104900"/>
            <a:chExt cx="9855200" cy="5549900"/>
          </a:xfrm>
        </p:grpSpPr>
        <p:sp>
          <p:nvSpPr>
            <p:cNvPr id="3" name="object 3"/>
            <p:cNvSpPr/>
            <p:nvPr/>
          </p:nvSpPr>
          <p:spPr>
            <a:xfrm>
              <a:off x="101600" y="1104900"/>
              <a:ext cx="9855200" cy="5337175"/>
            </a:xfrm>
            <a:custGeom>
              <a:avLst/>
              <a:gdLst/>
              <a:ahLst/>
              <a:cxnLst/>
              <a:rect l="l" t="t" r="r" b="b"/>
              <a:pathLst>
                <a:path w="9855200" h="5337175">
                  <a:moveTo>
                    <a:pt x="0" y="5336637"/>
                  </a:moveTo>
                  <a:lnTo>
                    <a:pt x="9855200" y="5336637"/>
                  </a:lnTo>
                  <a:lnTo>
                    <a:pt x="9855200" y="0"/>
                  </a:lnTo>
                  <a:lnTo>
                    <a:pt x="0" y="0"/>
                  </a:lnTo>
                  <a:lnTo>
                    <a:pt x="0" y="5336637"/>
                  </a:lnTo>
                  <a:close/>
                </a:path>
              </a:pathLst>
            </a:custGeom>
            <a:solidFill>
              <a:srgbClr val="E7E8E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3539" y="1104900"/>
              <a:ext cx="3493260" cy="247311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1600" y="6441537"/>
              <a:ext cx="9855200" cy="213360"/>
            </a:xfrm>
            <a:custGeom>
              <a:avLst/>
              <a:gdLst/>
              <a:ahLst/>
              <a:cxnLst/>
              <a:rect l="l" t="t" r="r" b="b"/>
              <a:pathLst>
                <a:path w="9855200" h="213359">
                  <a:moveTo>
                    <a:pt x="0" y="0"/>
                  </a:moveTo>
                  <a:lnTo>
                    <a:pt x="9855199" y="0"/>
                  </a:lnTo>
                  <a:lnTo>
                    <a:pt x="9855199" y="213262"/>
                  </a:lnTo>
                  <a:lnTo>
                    <a:pt x="0" y="213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2D6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600" y="6299041"/>
              <a:ext cx="960883" cy="30339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9300" y="1339493"/>
              <a:ext cx="1076647" cy="43044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1600" y="1104900"/>
              <a:ext cx="9855200" cy="5323793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47844" y="2163718"/>
            <a:ext cx="7176770" cy="3852545"/>
            <a:chOff x="2647844" y="2163718"/>
            <a:chExt cx="7176770" cy="3852545"/>
          </a:xfrm>
        </p:grpSpPr>
        <p:sp>
          <p:nvSpPr>
            <p:cNvPr id="4" name="object 4"/>
            <p:cNvSpPr/>
            <p:nvPr/>
          </p:nvSpPr>
          <p:spPr>
            <a:xfrm>
              <a:off x="2653242" y="2169115"/>
              <a:ext cx="7165975" cy="3841750"/>
            </a:xfrm>
            <a:custGeom>
              <a:avLst/>
              <a:gdLst/>
              <a:ahLst/>
              <a:cxnLst/>
              <a:rect l="l" t="t" r="r" b="b"/>
              <a:pathLst>
                <a:path w="7165975" h="3841750">
                  <a:moveTo>
                    <a:pt x="7165789" y="0"/>
                  </a:moveTo>
                  <a:lnTo>
                    <a:pt x="0" y="0"/>
                  </a:lnTo>
                  <a:lnTo>
                    <a:pt x="0" y="3841625"/>
                  </a:lnTo>
                  <a:lnTo>
                    <a:pt x="7165789" y="3841625"/>
                  </a:lnTo>
                  <a:lnTo>
                    <a:pt x="71657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653242" y="2169115"/>
              <a:ext cx="7165975" cy="3841750"/>
            </a:xfrm>
            <a:custGeom>
              <a:avLst/>
              <a:gdLst/>
              <a:ahLst/>
              <a:cxnLst/>
              <a:rect l="l" t="t" r="r" b="b"/>
              <a:pathLst>
                <a:path w="7165975" h="3841750">
                  <a:moveTo>
                    <a:pt x="0" y="0"/>
                  </a:moveTo>
                  <a:lnTo>
                    <a:pt x="7165788" y="0"/>
                  </a:lnTo>
                  <a:lnTo>
                    <a:pt x="7165788" y="3841624"/>
                  </a:lnTo>
                  <a:lnTo>
                    <a:pt x="0" y="3841624"/>
                  </a:lnTo>
                  <a:lnTo>
                    <a:pt x="0" y="0"/>
                  </a:lnTo>
                  <a:close/>
                </a:path>
              </a:pathLst>
            </a:custGeom>
            <a:ln w="10274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83973" y="3658567"/>
          <a:ext cx="2220595" cy="258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6680"/>
                <a:gridCol w="1057275"/>
              </a:tblGrid>
              <a:tr h="852443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415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52705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96520" indent="-635">
                        <a:lnSpc>
                          <a:spcPct val="95000"/>
                        </a:lnSpc>
                        <a:spcBef>
                          <a:spcPts val="50"/>
                        </a:spcBef>
                      </a:pPr>
                      <a:r>
                        <a:rPr dirty="0" sz="1100" spc="-1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enya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Koreksi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Laporan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35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85612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1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01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360" marR="173355" indent="-35560">
                        <a:lnSpc>
                          <a:spcPct val="1073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12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4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0" marR="10922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175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 marR="173355" indent="-65405">
                        <a:lnSpc>
                          <a:spcPct val="1055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54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</a:tr>
            </a:tbl>
          </a:graphicData>
        </a:graphic>
      </p:graphicFrame>
      <p:grpSp>
        <p:nvGrpSpPr>
          <p:cNvPr id="10" name="object 10"/>
          <p:cNvGrpSpPr/>
          <p:nvPr/>
        </p:nvGrpSpPr>
        <p:grpSpPr>
          <a:xfrm>
            <a:off x="1356993" y="2757929"/>
            <a:ext cx="1057275" cy="815975"/>
            <a:chOff x="1356993" y="2757929"/>
            <a:chExt cx="1057275" cy="815975"/>
          </a:xfrm>
        </p:grpSpPr>
        <p:sp>
          <p:nvSpPr>
            <p:cNvPr id="11" name="object 11"/>
            <p:cNvSpPr/>
            <p:nvPr/>
          </p:nvSpPr>
          <p:spPr>
            <a:xfrm>
              <a:off x="1356993" y="2757929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1" y="0"/>
                  </a:lnTo>
                  <a:lnTo>
                    <a:pt x="40353" y="5198"/>
                  </a:lnTo>
                  <a:lnTo>
                    <a:pt x="19351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1" y="796359"/>
                  </a:lnTo>
                  <a:lnTo>
                    <a:pt x="40353" y="810535"/>
                  </a:lnTo>
                  <a:lnTo>
                    <a:pt x="66071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0" y="796359"/>
                  </a:lnTo>
                  <a:lnTo>
                    <a:pt x="1051940" y="775333"/>
                  </a:lnTo>
                  <a:lnTo>
                    <a:pt x="1057132" y="749585"/>
                  </a:lnTo>
                  <a:lnTo>
                    <a:pt x="1057132" y="66147"/>
                  </a:lnTo>
                  <a:lnTo>
                    <a:pt x="1051940" y="40400"/>
                  </a:lnTo>
                  <a:lnTo>
                    <a:pt x="1037780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395084" y="2952297"/>
              <a:ext cx="798195" cy="473075"/>
            </a:xfrm>
            <a:custGeom>
              <a:avLst/>
              <a:gdLst/>
              <a:ahLst/>
              <a:cxnLst/>
              <a:rect l="l" t="t" r="r" b="b"/>
              <a:pathLst>
                <a:path w="798194" h="473075">
                  <a:moveTo>
                    <a:pt x="695955" y="0"/>
                  </a:moveTo>
                  <a:lnTo>
                    <a:pt x="797741" y="0"/>
                  </a:lnTo>
                  <a:lnTo>
                    <a:pt x="797741" y="472784"/>
                  </a:lnTo>
                  <a:lnTo>
                    <a:pt x="695955" y="472784"/>
                  </a:lnTo>
                  <a:lnTo>
                    <a:pt x="695955" y="0"/>
                  </a:lnTo>
                  <a:close/>
                </a:path>
                <a:path w="798194" h="473075">
                  <a:moveTo>
                    <a:pt x="503470" y="0"/>
                  </a:moveTo>
                  <a:lnTo>
                    <a:pt x="605256" y="0"/>
                  </a:lnTo>
                  <a:lnTo>
                    <a:pt x="605256" y="472784"/>
                  </a:lnTo>
                  <a:lnTo>
                    <a:pt x="503470" y="472784"/>
                  </a:lnTo>
                  <a:lnTo>
                    <a:pt x="503470" y="0"/>
                  </a:lnTo>
                  <a:close/>
                </a:path>
                <a:path w="798194" h="473075">
                  <a:moveTo>
                    <a:pt x="0" y="0"/>
                  </a:moveTo>
                  <a:lnTo>
                    <a:pt x="103028" y="0"/>
                  </a:lnTo>
                  <a:lnTo>
                    <a:pt x="222454" y="314349"/>
                  </a:lnTo>
                  <a:lnTo>
                    <a:pt x="342094" y="0"/>
                  </a:lnTo>
                  <a:lnTo>
                    <a:pt x="445268" y="0"/>
                  </a:lnTo>
                  <a:lnTo>
                    <a:pt x="266474" y="472784"/>
                  </a:lnTo>
                  <a:lnTo>
                    <a:pt x="178091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1562369" y="2823812"/>
            <a:ext cx="6502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akua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06614" y="2988404"/>
            <a:ext cx="563880" cy="51054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81280" marR="5080" indent="-69215">
              <a:lnSpc>
                <a:spcPts val="1200"/>
              </a:lnSpc>
              <a:spcBef>
                <a:spcPts val="24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marL="13335">
              <a:lnSpc>
                <a:spcPts val="1275"/>
              </a:lnSpc>
            </a:pP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92298" y="2415118"/>
            <a:ext cx="237490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1</a:t>
            </a:r>
            <a:endParaRPr sz="29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65585" y="2455195"/>
            <a:ext cx="6572250" cy="88836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>
              <a:lnSpc>
                <a:spcPct val="102299"/>
              </a:lnSpc>
              <a:spcBef>
                <a:spcPts val="140"/>
              </a:spcBef>
            </a:pP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Apabila</a:t>
            </a:r>
            <a:r>
              <a:rPr dirty="0" sz="1100" spc="11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11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X</a:t>
            </a:r>
            <a:r>
              <a:rPr dirty="0" sz="1100" spc="11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telah</a:t>
            </a:r>
            <a:r>
              <a:rPr dirty="0" sz="1100" spc="1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melakukan</a:t>
            </a:r>
            <a:r>
              <a:rPr dirty="0" sz="1100" spc="1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100" spc="11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11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100" spc="11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11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11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(Pihak</a:t>
            </a:r>
            <a:r>
              <a:rPr dirty="0" sz="1100" spc="1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100" spc="11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Terkait)</a:t>
            </a:r>
            <a:r>
              <a:rPr dirty="0" sz="1100" spc="1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sebesar</a:t>
            </a:r>
            <a:r>
              <a:rPr dirty="0" sz="1100" spc="1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20%</a:t>
            </a:r>
            <a:r>
              <a:rPr dirty="0" sz="11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(dua </a:t>
            </a:r>
            <a:r>
              <a:rPr dirty="0" sz="1100" spc="-2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puluh</a:t>
            </a:r>
            <a:r>
              <a:rPr dirty="0" sz="11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persen)</a:t>
            </a:r>
            <a:r>
              <a:rPr dirty="0" sz="11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1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1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X,</a:t>
            </a:r>
            <a:r>
              <a:rPr dirty="0" sz="1100" spc="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X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dapat</a:t>
            </a:r>
            <a:r>
              <a:rPr dirty="0" sz="11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melakukan</a:t>
            </a:r>
            <a:r>
              <a:rPr dirty="0" sz="11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1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rangka </a:t>
            </a:r>
            <a:r>
              <a:rPr dirty="0" sz="1100" spc="-2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penanggulangan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permasalahan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likuiditas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paling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tinggi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30%</a:t>
            </a:r>
            <a:r>
              <a:rPr dirty="0" sz="11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(tiga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puluh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persen)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X. 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100" spc="1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1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1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X</a:t>
            </a:r>
            <a:r>
              <a:rPr dirty="0" sz="1100" spc="1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1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rangka</a:t>
            </a:r>
            <a:r>
              <a:rPr dirty="0" sz="1100" spc="1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penanggulangan</a:t>
            </a:r>
            <a:r>
              <a:rPr dirty="0" sz="1100" spc="1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permasalahan</a:t>
            </a:r>
            <a:r>
              <a:rPr dirty="0" sz="1100" spc="1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likuiditas</a:t>
            </a:r>
            <a:r>
              <a:rPr dirty="0" sz="1100" spc="1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100" spc="1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seluruh</a:t>
            </a:r>
            <a:r>
              <a:rPr dirty="0" sz="1100" spc="1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 </a:t>
            </a:r>
            <a:r>
              <a:rPr dirty="0" sz="1100" spc="-2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termasuk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paling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tinggi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30%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(tiga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puluh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persen)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Modal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X.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22163" y="1921411"/>
            <a:ext cx="6266815" cy="518795"/>
          </a:xfrm>
          <a:custGeom>
            <a:avLst/>
            <a:gdLst/>
            <a:ahLst/>
            <a:cxnLst/>
            <a:rect l="l" t="t" r="r" b="b"/>
            <a:pathLst>
              <a:path w="6266815" h="518794">
                <a:moveTo>
                  <a:pt x="6180443" y="0"/>
                </a:moveTo>
                <a:lnTo>
                  <a:pt x="86339" y="0"/>
                </a:lnTo>
                <a:lnTo>
                  <a:pt x="52732" y="6792"/>
                </a:lnTo>
                <a:lnTo>
                  <a:pt x="25288" y="25317"/>
                </a:lnTo>
                <a:lnTo>
                  <a:pt x="6784" y="52793"/>
                </a:lnTo>
                <a:lnTo>
                  <a:pt x="0" y="86440"/>
                </a:lnTo>
                <a:lnTo>
                  <a:pt x="0" y="432177"/>
                </a:lnTo>
                <a:lnTo>
                  <a:pt x="6784" y="465823"/>
                </a:lnTo>
                <a:lnTo>
                  <a:pt x="25288" y="493298"/>
                </a:lnTo>
                <a:lnTo>
                  <a:pt x="52732" y="511823"/>
                </a:lnTo>
                <a:lnTo>
                  <a:pt x="86339" y="518615"/>
                </a:lnTo>
                <a:lnTo>
                  <a:pt x="6180443" y="518615"/>
                </a:lnTo>
                <a:lnTo>
                  <a:pt x="6214051" y="511823"/>
                </a:lnTo>
                <a:lnTo>
                  <a:pt x="6241495" y="493298"/>
                </a:lnTo>
                <a:lnTo>
                  <a:pt x="6259998" y="465823"/>
                </a:lnTo>
                <a:lnTo>
                  <a:pt x="6266783" y="432177"/>
                </a:lnTo>
                <a:lnTo>
                  <a:pt x="6266783" y="86440"/>
                </a:lnTo>
                <a:lnTo>
                  <a:pt x="6259998" y="52793"/>
                </a:lnTo>
                <a:lnTo>
                  <a:pt x="6241495" y="25317"/>
                </a:lnTo>
                <a:lnTo>
                  <a:pt x="6214051" y="6792"/>
                </a:lnTo>
                <a:lnTo>
                  <a:pt x="61804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08664" y="1972375"/>
            <a:ext cx="609346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Contoh</a:t>
            </a:r>
            <a:r>
              <a:rPr dirty="0" sz="1300" spc="40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Penyediaan</a:t>
            </a:r>
            <a:r>
              <a:rPr dirty="0" sz="1300" spc="40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Dana/Penyaluran</a:t>
            </a:r>
            <a:r>
              <a:rPr dirty="0" sz="1300" spc="40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Dana</a:t>
            </a:r>
            <a:r>
              <a:rPr dirty="0" sz="1300" spc="409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untuk</a:t>
            </a:r>
            <a:r>
              <a:rPr dirty="0" sz="1300" spc="4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Penanggulangan</a:t>
            </a:r>
            <a:r>
              <a:rPr dirty="0" sz="1300" spc="40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Potensi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08664" y="2164399"/>
            <a:ext cx="351536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dan/atau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Permasalahan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Likuiditas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BPR/S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Lain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766898" y="3390478"/>
            <a:ext cx="6998970" cy="128778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just" marL="410845" marR="30480" indent="-373380">
              <a:lnSpc>
                <a:spcPct val="90400"/>
              </a:lnSpc>
              <a:spcBef>
                <a:spcPts val="434"/>
              </a:spcBef>
            </a:pPr>
            <a:r>
              <a:rPr dirty="0" baseline="-27777" sz="4350" b="1">
                <a:solidFill>
                  <a:srgbClr val="252D69"/>
                </a:solidFill>
                <a:latin typeface="Segoe UI"/>
                <a:cs typeface="Segoe UI"/>
              </a:rPr>
              <a:t>2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Apabila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BPRS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Y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 telah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melakukan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seluruh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(termasuk  BPRS 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C) </a:t>
            </a:r>
            <a:r>
              <a:rPr dirty="0" sz="1100" spc="-2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sebesar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10%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(sepuluh persen) dari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Modal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 </a:t>
            </a:r>
            <a:r>
              <a:rPr dirty="0" sz="1100" spc="-40">
                <a:solidFill>
                  <a:srgbClr val="3F3F3F"/>
                </a:solidFill>
                <a:latin typeface="Segoe UI"/>
                <a:cs typeface="Segoe UI"/>
              </a:rPr>
              <a:t>Y,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Y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dapat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melakukan penempatan dana dalam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rangka</a:t>
            </a:r>
            <a:r>
              <a:rPr dirty="0" sz="11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penanggulangan</a:t>
            </a:r>
            <a:r>
              <a:rPr dirty="0" sz="11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permasalahan</a:t>
            </a:r>
            <a:r>
              <a:rPr dirty="0" sz="11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likuiditas</a:t>
            </a:r>
            <a:r>
              <a:rPr dirty="0" sz="11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1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</a:t>
            </a:r>
            <a:r>
              <a:rPr dirty="0" sz="11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C</a:t>
            </a:r>
            <a:r>
              <a:rPr dirty="0" sz="11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(Pihak</a:t>
            </a:r>
            <a:r>
              <a:rPr dirty="0" sz="11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Terkait)</a:t>
            </a:r>
            <a:r>
              <a:rPr dirty="0" sz="11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sebesar</a:t>
            </a:r>
            <a:r>
              <a:rPr dirty="0" sz="11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30%</a:t>
            </a:r>
            <a:r>
              <a:rPr dirty="0" sz="1100" spc="1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(tiga</a:t>
            </a:r>
            <a:r>
              <a:rPr dirty="0" sz="1100" spc="1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puluh</a:t>
            </a:r>
            <a:endParaRPr sz="1100">
              <a:latin typeface="Segoe UI"/>
              <a:cs typeface="Segoe UI"/>
            </a:endParaRPr>
          </a:p>
          <a:p>
            <a:pPr algn="just" marL="410845" marR="32384">
              <a:lnSpc>
                <a:spcPct val="102699"/>
              </a:lnSpc>
              <a:spcBef>
                <a:spcPts val="35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persen) dari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Modal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 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Y.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Penempatan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 BPRS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Y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dalam rangka penanggulangan permasalahan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likuiditas</a:t>
            </a:r>
            <a:r>
              <a:rPr dirty="0" sz="11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seluruh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</a:t>
            </a:r>
            <a:r>
              <a:rPr dirty="0" sz="11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termasuk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</a:t>
            </a:r>
            <a:r>
              <a:rPr dirty="0" sz="11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C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paling</a:t>
            </a:r>
            <a:r>
              <a:rPr dirty="0" sz="11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tinggi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30%</a:t>
            </a:r>
            <a:r>
              <a:rPr dirty="0" sz="11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(tiga</a:t>
            </a:r>
            <a:r>
              <a:rPr dirty="0" sz="11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puluh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persen)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BPRS </a:t>
            </a:r>
            <a:r>
              <a:rPr dirty="0" sz="1100" spc="-2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45">
                <a:solidFill>
                  <a:srgbClr val="3F3F3F"/>
                </a:solidFill>
                <a:latin typeface="Segoe UI"/>
                <a:cs typeface="Segoe UI"/>
              </a:rPr>
              <a:t>Y.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92298" y="4941910"/>
            <a:ext cx="237490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solidFill>
                  <a:srgbClr val="252D69"/>
                </a:solidFill>
                <a:latin typeface="Segoe UI"/>
                <a:cs typeface="Segoe UI"/>
              </a:rPr>
              <a:t>3</a:t>
            </a:r>
            <a:endParaRPr sz="290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65585" y="4981988"/>
            <a:ext cx="6572250" cy="88836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just" marL="12700" marR="5080">
              <a:lnSpc>
                <a:spcPct val="102299"/>
              </a:lnSpc>
              <a:spcBef>
                <a:spcPts val="140"/>
              </a:spcBef>
            </a:pP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Apabila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Z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telah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melakukan penempatan dana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pada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seluruh Pihak 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Terkait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(termasuk BPR D) sebesar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10%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(sepuluh persen) dari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Modal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Z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pada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E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(Pihak Tidak 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Terkait)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sebanyak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20% (dua puluh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persen)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Modal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Z,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maka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Z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 dapat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 melakukan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rangka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penanggulangan permasalahan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likuiditas pada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seluruh BPR atau BPRS Pihak 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Terkait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 Pihak Tidak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termasuk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paling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tinggi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30%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(tiga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puluh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persen)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Modal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Z.</a:t>
            </a:r>
            <a:endParaRPr sz="1100">
              <a:latin typeface="Segoe UI"/>
              <a:cs typeface="Segoe U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53597" y="6082517"/>
            <a:ext cx="289504" cy="289835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9733095" y="6408809"/>
            <a:ext cx="207645" cy="2254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z="1000" spc="-30" b="1">
                <a:solidFill>
                  <a:srgbClr val="FFFFFF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7425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0" rIns="0" bIns="0" rtlCol="0" vert="horz">
            <a:spAutoFit/>
          </a:bodyPr>
          <a:lstStyle/>
          <a:p>
            <a:pPr algn="ctr" marL="193040" marR="187960">
              <a:lnSpc>
                <a:spcPct val="101800"/>
              </a:lnSpc>
              <a:spcBef>
                <a:spcPts val="5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ku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973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2705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15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973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334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2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7425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" rIns="0" bIns="0" rtlCol="0" vert="horz">
            <a:spAutoFit/>
          </a:bodyPr>
          <a:lstStyle/>
          <a:p>
            <a:pPr algn="ctr" marL="107950" marR="96520" indent="-635">
              <a:lnSpc>
                <a:spcPct val="95000"/>
              </a:lnSpc>
              <a:spcBef>
                <a:spcPts val="50"/>
              </a:spcBef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Laporan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7425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7425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93108" y="1857803"/>
            <a:ext cx="1057275" cy="815975"/>
            <a:chOff x="193108" y="1857803"/>
            <a:chExt cx="1057275" cy="815975"/>
          </a:xfrm>
        </p:grpSpPr>
        <p:sp>
          <p:nvSpPr>
            <p:cNvPr id="14" name="object 14"/>
            <p:cNvSpPr/>
            <p:nvPr/>
          </p:nvSpPr>
          <p:spPr>
            <a:xfrm>
              <a:off x="193108" y="1857803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2" y="0"/>
                  </a:lnTo>
                  <a:lnTo>
                    <a:pt x="40353" y="5198"/>
                  </a:lnTo>
                  <a:lnTo>
                    <a:pt x="19352" y="19374"/>
                  </a:lnTo>
                  <a:lnTo>
                    <a:pt x="5192" y="40399"/>
                  </a:lnTo>
                  <a:lnTo>
                    <a:pt x="0" y="66146"/>
                  </a:lnTo>
                  <a:lnTo>
                    <a:pt x="0" y="749585"/>
                  </a:lnTo>
                  <a:lnTo>
                    <a:pt x="5192" y="775332"/>
                  </a:lnTo>
                  <a:lnTo>
                    <a:pt x="19352" y="796358"/>
                  </a:lnTo>
                  <a:lnTo>
                    <a:pt x="40353" y="810534"/>
                  </a:lnTo>
                  <a:lnTo>
                    <a:pt x="66072" y="815732"/>
                  </a:lnTo>
                  <a:lnTo>
                    <a:pt x="991061" y="815732"/>
                  </a:lnTo>
                  <a:lnTo>
                    <a:pt x="1016779" y="810534"/>
                  </a:lnTo>
                  <a:lnTo>
                    <a:pt x="1037781" y="796358"/>
                  </a:lnTo>
                  <a:lnTo>
                    <a:pt x="1051941" y="775332"/>
                  </a:lnTo>
                  <a:lnTo>
                    <a:pt x="1057133" y="749585"/>
                  </a:lnTo>
                  <a:lnTo>
                    <a:pt x="1057133" y="66146"/>
                  </a:lnTo>
                  <a:lnTo>
                    <a:pt x="1051941" y="40399"/>
                  </a:lnTo>
                  <a:lnTo>
                    <a:pt x="1037781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75304" y="2023992"/>
              <a:ext cx="102235" cy="473075"/>
            </a:xfrm>
            <a:custGeom>
              <a:avLst/>
              <a:gdLst/>
              <a:ahLst/>
              <a:cxnLst/>
              <a:rect l="l" t="t" r="r" b="b"/>
              <a:pathLst>
                <a:path w="102235" h="473075">
                  <a:moveTo>
                    <a:pt x="0" y="0"/>
                  </a:moveTo>
                  <a:lnTo>
                    <a:pt x="101786" y="0"/>
                  </a:lnTo>
                  <a:lnTo>
                    <a:pt x="101786" y="472784"/>
                  </a:lnTo>
                  <a:lnTo>
                    <a:pt x="0" y="47278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412954" y="2037620"/>
            <a:ext cx="723265" cy="37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4620" marR="5080" indent="-122555">
              <a:lnSpc>
                <a:spcPct val="105500"/>
              </a:lnSpc>
              <a:spcBef>
                <a:spcPts val="100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31150" y="2122406"/>
            <a:ext cx="7243445" cy="873125"/>
          </a:xfrm>
          <a:custGeom>
            <a:avLst/>
            <a:gdLst/>
            <a:ahLst/>
            <a:cxnLst/>
            <a:rect l="l" t="t" r="r" b="b"/>
            <a:pathLst>
              <a:path w="7243445" h="873125">
                <a:moveTo>
                  <a:pt x="0" y="0"/>
                </a:moveTo>
                <a:lnTo>
                  <a:pt x="7243275" y="0"/>
                </a:lnTo>
                <a:lnTo>
                  <a:pt x="7243275" y="872513"/>
                </a:lnTo>
                <a:lnTo>
                  <a:pt x="0" y="872513"/>
                </a:lnTo>
                <a:lnTo>
                  <a:pt x="0" y="0"/>
                </a:lnTo>
                <a:close/>
              </a:path>
            </a:pathLst>
          </a:custGeom>
          <a:ln w="10277">
            <a:solidFill>
              <a:srgbClr val="192E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167574" y="2172062"/>
            <a:ext cx="3702050" cy="775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80340" marR="122555">
              <a:lnSpc>
                <a:spcPct val="98000"/>
              </a:lnSpc>
              <a:spcBef>
                <a:spcPts val="125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perorangan,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badan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mempunyai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hubungan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pengendalian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dengan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BPR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atau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BPRS,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baik 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secara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langsung maupun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tidak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langsung</a:t>
            </a:r>
            <a:r>
              <a:rPr dirty="0" sz="1000" spc="-20">
                <a:solidFill>
                  <a:srgbClr val="294C69"/>
                </a:solidFill>
                <a:latin typeface="Segoe UI"/>
                <a:cs typeface="Segoe UI"/>
              </a:rPr>
              <a:t>,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melalui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hubungan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kepemilikan,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hubungan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kepengurusan,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hubungan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keuangan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14543" y="2364086"/>
            <a:ext cx="322770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perorangan,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perusahaan/badan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mempunyai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hubungan kepemilikan, kepengurusan,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keuangan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76174" y="1734631"/>
            <a:ext cx="210756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804495" y="1978848"/>
            <a:ext cx="1918335" cy="287655"/>
          </a:xfrm>
          <a:custGeom>
            <a:avLst/>
            <a:gdLst/>
            <a:ahLst/>
            <a:cxnLst/>
            <a:rect l="l" t="t" r="r" b="b"/>
            <a:pathLst>
              <a:path w="1918335" h="287655">
                <a:moveTo>
                  <a:pt x="1870480" y="0"/>
                </a:moveTo>
                <a:lnTo>
                  <a:pt x="47798" y="0"/>
                </a:lnTo>
                <a:lnTo>
                  <a:pt x="29193" y="3760"/>
                </a:lnTo>
                <a:lnTo>
                  <a:pt x="14000" y="14016"/>
                </a:lnTo>
                <a:lnTo>
                  <a:pt x="3756" y="29227"/>
                </a:lnTo>
                <a:lnTo>
                  <a:pt x="0" y="47854"/>
                </a:lnTo>
                <a:lnTo>
                  <a:pt x="0" y="239261"/>
                </a:lnTo>
                <a:lnTo>
                  <a:pt x="3756" y="257889"/>
                </a:lnTo>
                <a:lnTo>
                  <a:pt x="14000" y="273100"/>
                </a:lnTo>
                <a:lnTo>
                  <a:pt x="29193" y="283355"/>
                </a:lnTo>
                <a:lnTo>
                  <a:pt x="47798" y="287116"/>
                </a:lnTo>
                <a:lnTo>
                  <a:pt x="1870480" y="287116"/>
                </a:lnTo>
                <a:lnTo>
                  <a:pt x="1889085" y="283355"/>
                </a:lnTo>
                <a:lnTo>
                  <a:pt x="1904278" y="273100"/>
                </a:lnTo>
                <a:lnTo>
                  <a:pt x="1914522" y="257889"/>
                </a:lnTo>
                <a:lnTo>
                  <a:pt x="1918279" y="239261"/>
                </a:lnTo>
                <a:lnTo>
                  <a:pt x="1918279" y="47854"/>
                </a:lnTo>
                <a:lnTo>
                  <a:pt x="1914522" y="29227"/>
                </a:lnTo>
                <a:lnTo>
                  <a:pt x="1904278" y="14016"/>
                </a:lnTo>
                <a:lnTo>
                  <a:pt x="1889085" y="3760"/>
                </a:lnTo>
                <a:lnTo>
                  <a:pt x="1870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879708" y="1643418"/>
            <a:ext cx="2500630" cy="59245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398780">
              <a:lnSpc>
                <a:spcPct val="100000"/>
              </a:lnSpc>
              <a:spcBef>
                <a:spcPts val="770"/>
              </a:spcBef>
            </a:pP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POJK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sz="1300" spc="-3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sz="1300" spc="-3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BMPD</a:t>
            </a:r>
            <a:endParaRPr sz="13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Definisi</a:t>
            </a:r>
            <a:r>
              <a:rPr dirty="0" sz="1300" spc="-3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Pihak</a:t>
            </a:r>
            <a:r>
              <a:rPr dirty="0" sz="1300" spc="-3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Terkait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31150" y="3280138"/>
            <a:ext cx="7243445" cy="812800"/>
          </a:xfrm>
          <a:custGeom>
            <a:avLst/>
            <a:gdLst/>
            <a:ahLst/>
            <a:cxnLst/>
            <a:rect l="l" t="t" r="r" b="b"/>
            <a:pathLst>
              <a:path w="7243445" h="812800">
                <a:moveTo>
                  <a:pt x="0" y="0"/>
                </a:moveTo>
                <a:lnTo>
                  <a:pt x="7243275" y="0"/>
                </a:lnTo>
                <a:lnTo>
                  <a:pt x="7243275" y="812683"/>
                </a:lnTo>
                <a:lnTo>
                  <a:pt x="0" y="812683"/>
                </a:lnTo>
                <a:lnTo>
                  <a:pt x="0" y="0"/>
                </a:lnTo>
                <a:close/>
              </a:path>
            </a:pathLst>
          </a:custGeom>
          <a:ln w="10277">
            <a:solidFill>
              <a:srgbClr val="192E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167574" y="3308967"/>
            <a:ext cx="3702050" cy="775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46685" marR="121920">
              <a:lnSpc>
                <a:spcPct val="98000"/>
              </a:lnSpc>
              <a:spcBef>
                <a:spcPts val="125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perorangan,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atau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badan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tidak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mempunyai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hubungan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pengendalian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dengan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BPR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atau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BPRS,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baik 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secara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langsung maupun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tidak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langsung</a:t>
            </a:r>
            <a:r>
              <a:rPr dirty="0" sz="1000" spc="-20">
                <a:solidFill>
                  <a:srgbClr val="294C69"/>
                </a:solidFill>
                <a:latin typeface="Segoe UI"/>
                <a:cs typeface="Segoe UI"/>
              </a:rPr>
              <a:t>,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melalui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hubungan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kepemilikan,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hubungan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kepengurusan,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hubungan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keuangan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14544" y="3491846"/>
            <a:ext cx="319214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perorangan,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perusahaan/badan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tidak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mempunyai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hubungan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kepemilikan,</a:t>
            </a:r>
            <a:r>
              <a:rPr dirty="0" sz="10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kepengurusan,</a:t>
            </a:r>
            <a:r>
              <a:rPr dirty="0" sz="10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keuangan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04493" y="3136579"/>
            <a:ext cx="2328545" cy="287655"/>
          </a:xfrm>
          <a:custGeom>
            <a:avLst/>
            <a:gdLst/>
            <a:ahLst/>
            <a:cxnLst/>
            <a:rect l="l" t="t" r="r" b="b"/>
            <a:pathLst>
              <a:path w="2328545" h="287654">
                <a:moveTo>
                  <a:pt x="2280201" y="0"/>
                </a:moveTo>
                <a:lnTo>
                  <a:pt x="47800" y="0"/>
                </a:lnTo>
                <a:lnTo>
                  <a:pt x="29194" y="3760"/>
                </a:lnTo>
                <a:lnTo>
                  <a:pt x="14000" y="14016"/>
                </a:lnTo>
                <a:lnTo>
                  <a:pt x="3756" y="29227"/>
                </a:lnTo>
                <a:lnTo>
                  <a:pt x="0" y="47854"/>
                </a:lnTo>
                <a:lnTo>
                  <a:pt x="0" y="239261"/>
                </a:lnTo>
                <a:lnTo>
                  <a:pt x="3756" y="257889"/>
                </a:lnTo>
                <a:lnTo>
                  <a:pt x="14000" y="273100"/>
                </a:lnTo>
                <a:lnTo>
                  <a:pt x="29194" y="283355"/>
                </a:lnTo>
                <a:lnTo>
                  <a:pt x="47800" y="287116"/>
                </a:lnTo>
                <a:lnTo>
                  <a:pt x="2280201" y="287116"/>
                </a:lnTo>
                <a:lnTo>
                  <a:pt x="2298806" y="283355"/>
                </a:lnTo>
                <a:lnTo>
                  <a:pt x="2314000" y="273100"/>
                </a:lnTo>
                <a:lnTo>
                  <a:pt x="2324243" y="257889"/>
                </a:lnTo>
                <a:lnTo>
                  <a:pt x="2328000" y="239261"/>
                </a:lnTo>
                <a:lnTo>
                  <a:pt x="2328000" y="47854"/>
                </a:lnTo>
                <a:lnTo>
                  <a:pt x="2324243" y="29227"/>
                </a:lnTo>
                <a:lnTo>
                  <a:pt x="2314000" y="14016"/>
                </a:lnTo>
                <a:lnTo>
                  <a:pt x="2298806" y="3760"/>
                </a:lnTo>
                <a:lnTo>
                  <a:pt x="22802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879707" y="3173287"/>
            <a:ext cx="212090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Definisi</a:t>
            </a:r>
            <a:r>
              <a:rPr dirty="0" sz="1300" spc="-3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Pihak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Tidak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Terkait</a:t>
            </a:r>
            <a:endParaRPr sz="1300">
              <a:latin typeface="Segoe UI"/>
              <a:cs typeface="Segoe U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152175" y="3138478"/>
            <a:ext cx="3763645" cy="954405"/>
            <a:chOff x="6152175" y="3138478"/>
            <a:chExt cx="3763645" cy="954405"/>
          </a:xfrm>
        </p:grpSpPr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77254" y="3138478"/>
              <a:ext cx="337971" cy="33835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159874" y="3306221"/>
              <a:ext cx="0" cy="786765"/>
            </a:xfrm>
            <a:custGeom>
              <a:avLst/>
              <a:gdLst/>
              <a:ahLst/>
              <a:cxnLst/>
              <a:rect l="l" t="t" r="r" b="b"/>
              <a:pathLst>
                <a:path w="0" h="786764">
                  <a:moveTo>
                    <a:pt x="0" y="0"/>
                  </a:moveTo>
                  <a:lnTo>
                    <a:pt x="0" y="786599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1" name="object 31"/>
          <p:cNvGrpSpPr/>
          <p:nvPr/>
        </p:nvGrpSpPr>
        <p:grpSpPr>
          <a:xfrm>
            <a:off x="2625752" y="4368991"/>
            <a:ext cx="7254240" cy="991235"/>
            <a:chOff x="2625752" y="4368991"/>
            <a:chExt cx="7254240" cy="991235"/>
          </a:xfrm>
        </p:grpSpPr>
        <p:sp>
          <p:nvSpPr>
            <p:cNvPr id="32" name="object 32"/>
            <p:cNvSpPr/>
            <p:nvPr/>
          </p:nvSpPr>
          <p:spPr>
            <a:xfrm>
              <a:off x="2631150" y="4374389"/>
              <a:ext cx="7243445" cy="980440"/>
            </a:xfrm>
            <a:custGeom>
              <a:avLst/>
              <a:gdLst/>
              <a:ahLst/>
              <a:cxnLst/>
              <a:rect l="l" t="t" r="r" b="b"/>
              <a:pathLst>
                <a:path w="7243445" h="980439">
                  <a:moveTo>
                    <a:pt x="7243276" y="0"/>
                  </a:moveTo>
                  <a:lnTo>
                    <a:pt x="0" y="0"/>
                  </a:lnTo>
                  <a:lnTo>
                    <a:pt x="0" y="980290"/>
                  </a:lnTo>
                  <a:lnTo>
                    <a:pt x="7243276" y="980290"/>
                  </a:lnTo>
                  <a:lnTo>
                    <a:pt x="72432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631150" y="4374389"/>
              <a:ext cx="7243445" cy="980440"/>
            </a:xfrm>
            <a:custGeom>
              <a:avLst/>
              <a:gdLst/>
              <a:ahLst/>
              <a:cxnLst/>
              <a:rect l="l" t="t" r="r" b="b"/>
              <a:pathLst>
                <a:path w="7243445" h="980439">
                  <a:moveTo>
                    <a:pt x="0" y="0"/>
                  </a:moveTo>
                  <a:lnTo>
                    <a:pt x="7243275" y="0"/>
                  </a:lnTo>
                  <a:lnTo>
                    <a:pt x="7243275" y="980290"/>
                  </a:lnTo>
                  <a:lnTo>
                    <a:pt x="0" y="980290"/>
                  </a:lnTo>
                  <a:lnTo>
                    <a:pt x="0" y="0"/>
                  </a:lnTo>
                  <a:close/>
                </a:path>
              </a:pathLst>
            </a:custGeom>
            <a:ln w="10277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6167574" y="4485494"/>
            <a:ext cx="3702050" cy="775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58115" marR="131445">
              <a:lnSpc>
                <a:spcPct val="98000"/>
              </a:lnSpc>
              <a:spcBef>
                <a:spcPts val="125"/>
              </a:spcBef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selisih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lebih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antara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persentase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atau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pada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saat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direalisasikan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terhadap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modal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dengan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diperkenankan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dengan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menggunakan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posisi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bulan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terakhir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sebelum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realisasi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03710" y="4637894"/>
            <a:ext cx="312737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selisih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lebih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antara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persentase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atau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pada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saat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direalisasikan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terhadap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diperkenankan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804493" y="4230830"/>
            <a:ext cx="2880995" cy="287655"/>
          </a:xfrm>
          <a:custGeom>
            <a:avLst/>
            <a:gdLst/>
            <a:ahLst/>
            <a:cxnLst/>
            <a:rect l="l" t="t" r="r" b="b"/>
            <a:pathLst>
              <a:path w="2880995" h="287654">
                <a:moveTo>
                  <a:pt x="2833103" y="0"/>
                </a:moveTo>
                <a:lnTo>
                  <a:pt x="47797" y="0"/>
                </a:lnTo>
                <a:lnTo>
                  <a:pt x="29193" y="3760"/>
                </a:lnTo>
                <a:lnTo>
                  <a:pt x="14000" y="14015"/>
                </a:lnTo>
                <a:lnTo>
                  <a:pt x="3756" y="29225"/>
                </a:lnTo>
                <a:lnTo>
                  <a:pt x="0" y="47852"/>
                </a:lnTo>
                <a:lnTo>
                  <a:pt x="0" y="239262"/>
                </a:lnTo>
                <a:lnTo>
                  <a:pt x="3756" y="257889"/>
                </a:lnTo>
                <a:lnTo>
                  <a:pt x="14000" y="273099"/>
                </a:lnTo>
                <a:lnTo>
                  <a:pt x="29193" y="283354"/>
                </a:lnTo>
                <a:lnTo>
                  <a:pt x="47797" y="287115"/>
                </a:lnTo>
                <a:lnTo>
                  <a:pt x="2833103" y="287115"/>
                </a:lnTo>
                <a:lnTo>
                  <a:pt x="2851707" y="283354"/>
                </a:lnTo>
                <a:lnTo>
                  <a:pt x="2866901" y="273099"/>
                </a:lnTo>
                <a:lnTo>
                  <a:pt x="2877144" y="257889"/>
                </a:lnTo>
                <a:lnTo>
                  <a:pt x="2880901" y="239262"/>
                </a:lnTo>
                <a:lnTo>
                  <a:pt x="2880901" y="47852"/>
                </a:lnTo>
                <a:lnTo>
                  <a:pt x="2877144" y="29225"/>
                </a:lnTo>
                <a:lnTo>
                  <a:pt x="2866901" y="14015"/>
                </a:lnTo>
                <a:lnTo>
                  <a:pt x="2851707" y="3760"/>
                </a:lnTo>
                <a:lnTo>
                  <a:pt x="28331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879707" y="4267518"/>
            <a:ext cx="268986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Definisi</a:t>
            </a:r>
            <a:r>
              <a:rPr dirty="0" sz="1300" spc="-3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Pelanggaran</a:t>
            </a:r>
            <a:r>
              <a:rPr dirty="0" sz="1300" spc="-4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BMPK/BMPD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159874" y="2158479"/>
            <a:ext cx="0" cy="815975"/>
          </a:xfrm>
          <a:custGeom>
            <a:avLst/>
            <a:gdLst/>
            <a:ahLst/>
            <a:cxnLst/>
            <a:rect l="l" t="t" r="r" b="b"/>
            <a:pathLst>
              <a:path w="0" h="815975">
                <a:moveTo>
                  <a:pt x="0" y="0"/>
                </a:moveTo>
                <a:lnTo>
                  <a:pt x="0" y="815733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9" name="object 39"/>
          <p:cNvGrpSpPr/>
          <p:nvPr/>
        </p:nvGrpSpPr>
        <p:grpSpPr>
          <a:xfrm>
            <a:off x="2625752" y="5611872"/>
            <a:ext cx="7254240" cy="610870"/>
            <a:chOff x="2625752" y="5611872"/>
            <a:chExt cx="7254240" cy="610870"/>
          </a:xfrm>
        </p:grpSpPr>
        <p:sp>
          <p:nvSpPr>
            <p:cNvPr id="40" name="object 40"/>
            <p:cNvSpPr/>
            <p:nvPr/>
          </p:nvSpPr>
          <p:spPr>
            <a:xfrm>
              <a:off x="2631150" y="5617269"/>
              <a:ext cx="7243445" cy="600075"/>
            </a:xfrm>
            <a:custGeom>
              <a:avLst/>
              <a:gdLst/>
              <a:ahLst/>
              <a:cxnLst/>
              <a:rect l="l" t="t" r="r" b="b"/>
              <a:pathLst>
                <a:path w="7243445" h="600075">
                  <a:moveTo>
                    <a:pt x="7243276" y="0"/>
                  </a:moveTo>
                  <a:lnTo>
                    <a:pt x="0" y="0"/>
                  </a:lnTo>
                  <a:lnTo>
                    <a:pt x="0" y="599626"/>
                  </a:lnTo>
                  <a:lnTo>
                    <a:pt x="7243276" y="599626"/>
                  </a:lnTo>
                  <a:lnTo>
                    <a:pt x="72432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631150" y="5617269"/>
              <a:ext cx="7243445" cy="600075"/>
            </a:xfrm>
            <a:custGeom>
              <a:avLst/>
              <a:gdLst/>
              <a:ahLst/>
              <a:cxnLst/>
              <a:rect l="l" t="t" r="r" b="b"/>
              <a:pathLst>
                <a:path w="7243445" h="600075">
                  <a:moveTo>
                    <a:pt x="0" y="0"/>
                  </a:moveTo>
                  <a:lnTo>
                    <a:pt x="7243275" y="0"/>
                  </a:lnTo>
                  <a:lnTo>
                    <a:pt x="7243275" y="599626"/>
                  </a:lnTo>
                  <a:lnTo>
                    <a:pt x="0" y="599626"/>
                  </a:lnTo>
                  <a:lnTo>
                    <a:pt x="0" y="0"/>
                  </a:lnTo>
                  <a:close/>
                </a:path>
              </a:pathLst>
            </a:custGeom>
            <a:ln w="10277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2692364" y="5786990"/>
            <a:ext cx="712343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selisih</a:t>
            </a:r>
            <a:r>
              <a:rPr dirty="0" sz="10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lebih</a:t>
            </a:r>
            <a:r>
              <a:rPr dirty="0" sz="10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antara</a:t>
            </a:r>
            <a:r>
              <a:rPr dirty="0" sz="10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persentase</a:t>
            </a:r>
            <a:r>
              <a:rPr dirty="0" sz="10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0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0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0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0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0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yang</a:t>
            </a:r>
            <a:r>
              <a:rPr dirty="0" sz="1000" spc="3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telah</a:t>
            </a:r>
            <a:r>
              <a:rPr dirty="0" sz="1000" spc="4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direalisasikan</a:t>
            </a:r>
            <a:r>
              <a:rPr dirty="0" sz="1000" spc="4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terhadap</a:t>
            </a:r>
            <a:r>
              <a:rPr dirty="0" sz="10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0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dengan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diperkenankan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saat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tanggal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laporan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termasuk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64242" y="5488952"/>
            <a:ext cx="2957195" cy="233679"/>
          </a:xfrm>
          <a:custGeom>
            <a:avLst/>
            <a:gdLst/>
            <a:ahLst/>
            <a:cxnLst/>
            <a:rect l="l" t="t" r="r" b="b"/>
            <a:pathLst>
              <a:path w="2957195" h="233679">
                <a:moveTo>
                  <a:pt x="2918000" y="0"/>
                </a:moveTo>
                <a:lnTo>
                  <a:pt x="38859" y="0"/>
                </a:lnTo>
                <a:lnTo>
                  <a:pt x="23733" y="3057"/>
                </a:lnTo>
                <a:lnTo>
                  <a:pt x="11381" y="11394"/>
                </a:lnTo>
                <a:lnTo>
                  <a:pt x="3053" y="23760"/>
                </a:lnTo>
                <a:lnTo>
                  <a:pt x="0" y="38903"/>
                </a:lnTo>
                <a:lnTo>
                  <a:pt x="0" y="194505"/>
                </a:lnTo>
                <a:lnTo>
                  <a:pt x="3053" y="209648"/>
                </a:lnTo>
                <a:lnTo>
                  <a:pt x="11381" y="222014"/>
                </a:lnTo>
                <a:lnTo>
                  <a:pt x="23733" y="230352"/>
                </a:lnTo>
                <a:lnTo>
                  <a:pt x="38859" y="233409"/>
                </a:lnTo>
                <a:lnTo>
                  <a:pt x="2918000" y="233409"/>
                </a:lnTo>
                <a:lnTo>
                  <a:pt x="2933126" y="230352"/>
                </a:lnTo>
                <a:lnTo>
                  <a:pt x="2945478" y="222014"/>
                </a:lnTo>
                <a:lnTo>
                  <a:pt x="2953805" y="209648"/>
                </a:lnTo>
                <a:lnTo>
                  <a:pt x="2956859" y="194505"/>
                </a:lnTo>
                <a:lnTo>
                  <a:pt x="2956859" y="38903"/>
                </a:lnTo>
                <a:lnTo>
                  <a:pt x="2953805" y="23760"/>
                </a:lnTo>
                <a:lnTo>
                  <a:pt x="2945478" y="11394"/>
                </a:lnTo>
                <a:lnTo>
                  <a:pt x="2933126" y="3057"/>
                </a:lnTo>
                <a:lnTo>
                  <a:pt x="2918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936838" y="5498911"/>
            <a:ext cx="267144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Definisi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Pelampauan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BMPK/BMPD</a:t>
            </a:r>
            <a:endParaRPr sz="1300">
              <a:latin typeface="Segoe UI"/>
              <a:cs typeface="Segoe UI"/>
            </a:endParaRPr>
          </a:p>
        </p:txBody>
      </p:sp>
      <p:pic>
        <p:nvPicPr>
          <p:cNvPr id="45" name="object 4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72318" y="2006100"/>
            <a:ext cx="337972" cy="338359"/>
          </a:xfrm>
          <a:prstGeom prst="rect">
            <a:avLst/>
          </a:prstGeom>
        </p:spPr>
      </p:pic>
      <p:sp>
        <p:nvSpPr>
          <p:cNvPr id="46" name="object 46"/>
          <p:cNvSpPr/>
          <p:nvPr/>
        </p:nvSpPr>
        <p:spPr>
          <a:xfrm>
            <a:off x="6159874" y="4383270"/>
            <a:ext cx="0" cy="932815"/>
          </a:xfrm>
          <a:custGeom>
            <a:avLst/>
            <a:gdLst/>
            <a:ahLst/>
            <a:cxnLst/>
            <a:rect l="l" t="t" r="r" b="b"/>
            <a:pathLst>
              <a:path w="0" h="932814">
                <a:moveTo>
                  <a:pt x="0" y="0"/>
                </a:moveTo>
                <a:lnTo>
                  <a:pt x="0" y="932266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7425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0" rIns="0" bIns="0" rtlCol="0" vert="horz">
            <a:spAutoFit/>
          </a:bodyPr>
          <a:lstStyle/>
          <a:p>
            <a:pPr algn="ctr" marL="193040" marR="187960">
              <a:lnSpc>
                <a:spcPct val="101800"/>
              </a:lnSpc>
              <a:spcBef>
                <a:spcPts val="5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ku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83973" y="3658567"/>
          <a:ext cx="2220595" cy="258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6680"/>
                <a:gridCol w="1057275"/>
              </a:tblGrid>
              <a:tr h="852443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415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52705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96520" indent="-635">
                        <a:lnSpc>
                          <a:spcPct val="95000"/>
                        </a:lnSpc>
                        <a:spcBef>
                          <a:spcPts val="50"/>
                        </a:spcBef>
                      </a:pPr>
                      <a:r>
                        <a:rPr dirty="0" sz="1100" spc="-1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enya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Koreksi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Laporan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35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85612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1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01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360" marR="173355" indent="-35560">
                        <a:lnSpc>
                          <a:spcPct val="1073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12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4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0" marR="10922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175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 marR="173355" indent="-65405">
                        <a:lnSpc>
                          <a:spcPct val="1055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54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193108" y="1857803"/>
            <a:ext cx="1057275" cy="815975"/>
            <a:chOff x="193108" y="1857803"/>
            <a:chExt cx="1057275" cy="815975"/>
          </a:xfrm>
        </p:grpSpPr>
        <p:sp>
          <p:nvSpPr>
            <p:cNvPr id="9" name="object 9"/>
            <p:cNvSpPr/>
            <p:nvPr/>
          </p:nvSpPr>
          <p:spPr>
            <a:xfrm>
              <a:off x="193108" y="1857803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2" y="0"/>
                  </a:lnTo>
                  <a:lnTo>
                    <a:pt x="40353" y="5198"/>
                  </a:lnTo>
                  <a:lnTo>
                    <a:pt x="19352" y="19374"/>
                  </a:lnTo>
                  <a:lnTo>
                    <a:pt x="5192" y="40399"/>
                  </a:lnTo>
                  <a:lnTo>
                    <a:pt x="0" y="66146"/>
                  </a:lnTo>
                  <a:lnTo>
                    <a:pt x="0" y="749585"/>
                  </a:lnTo>
                  <a:lnTo>
                    <a:pt x="5192" y="775332"/>
                  </a:lnTo>
                  <a:lnTo>
                    <a:pt x="19352" y="796358"/>
                  </a:lnTo>
                  <a:lnTo>
                    <a:pt x="40353" y="810534"/>
                  </a:lnTo>
                  <a:lnTo>
                    <a:pt x="66072" y="815732"/>
                  </a:lnTo>
                  <a:lnTo>
                    <a:pt x="991061" y="815732"/>
                  </a:lnTo>
                  <a:lnTo>
                    <a:pt x="1016779" y="810534"/>
                  </a:lnTo>
                  <a:lnTo>
                    <a:pt x="1037781" y="796358"/>
                  </a:lnTo>
                  <a:lnTo>
                    <a:pt x="1051941" y="775332"/>
                  </a:lnTo>
                  <a:lnTo>
                    <a:pt x="1057133" y="749585"/>
                  </a:lnTo>
                  <a:lnTo>
                    <a:pt x="1057133" y="66146"/>
                  </a:lnTo>
                  <a:lnTo>
                    <a:pt x="1051941" y="40399"/>
                  </a:lnTo>
                  <a:lnTo>
                    <a:pt x="1037781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75304" y="2023992"/>
              <a:ext cx="102235" cy="473075"/>
            </a:xfrm>
            <a:custGeom>
              <a:avLst/>
              <a:gdLst/>
              <a:ahLst/>
              <a:cxnLst/>
              <a:rect l="l" t="t" r="r" b="b"/>
              <a:pathLst>
                <a:path w="102235" h="473075">
                  <a:moveTo>
                    <a:pt x="0" y="0"/>
                  </a:moveTo>
                  <a:lnTo>
                    <a:pt x="101786" y="0"/>
                  </a:lnTo>
                  <a:lnTo>
                    <a:pt x="101786" y="472784"/>
                  </a:lnTo>
                  <a:lnTo>
                    <a:pt x="0" y="47278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412954" y="2037620"/>
            <a:ext cx="723265" cy="37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4620" marR="5080" indent="-122555">
              <a:lnSpc>
                <a:spcPct val="105500"/>
              </a:lnSpc>
              <a:spcBef>
                <a:spcPts val="100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31149" y="2028766"/>
            <a:ext cx="7243445" cy="681990"/>
          </a:xfrm>
          <a:custGeom>
            <a:avLst/>
            <a:gdLst/>
            <a:ahLst/>
            <a:cxnLst/>
            <a:rect l="l" t="t" r="r" b="b"/>
            <a:pathLst>
              <a:path w="7243445" h="681989">
                <a:moveTo>
                  <a:pt x="0" y="0"/>
                </a:moveTo>
                <a:lnTo>
                  <a:pt x="7243275" y="0"/>
                </a:lnTo>
                <a:lnTo>
                  <a:pt x="7243275" y="681970"/>
                </a:lnTo>
                <a:lnTo>
                  <a:pt x="0" y="681970"/>
                </a:lnTo>
                <a:lnTo>
                  <a:pt x="0" y="0"/>
                </a:lnTo>
                <a:close/>
              </a:path>
            </a:pathLst>
          </a:custGeom>
          <a:ln w="10277">
            <a:solidFill>
              <a:srgbClr val="192E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17251" y="2217452"/>
            <a:ext cx="7016750" cy="37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100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100" spc="1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wajib</a:t>
            </a:r>
            <a:r>
              <a:rPr dirty="0" sz="1100" spc="1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menerapkan</a:t>
            </a:r>
            <a:r>
              <a:rPr dirty="0" sz="1100" spc="1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prinsip</a:t>
            </a:r>
            <a:r>
              <a:rPr dirty="0" sz="1100" spc="1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kehati-hatian</a:t>
            </a:r>
            <a:r>
              <a:rPr dirty="0" sz="1100" spc="1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1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memberikan</a:t>
            </a:r>
            <a:r>
              <a:rPr dirty="0" sz="1100" spc="1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100" spc="1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1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100" spc="1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Peminjam</a:t>
            </a:r>
            <a:r>
              <a:rPr dirty="0" sz="1100" spc="1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atau </a:t>
            </a:r>
            <a:r>
              <a:rPr dirty="0" sz="1100" spc="-2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Nasabah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Fasilitas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04496" y="1892689"/>
            <a:ext cx="1918335" cy="287655"/>
          </a:xfrm>
          <a:custGeom>
            <a:avLst/>
            <a:gdLst/>
            <a:ahLst/>
            <a:cxnLst/>
            <a:rect l="l" t="t" r="r" b="b"/>
            <a:pathLst>
              <a:path w="1918335" h="287655">
                <a:moveTo>
                  <a:pt x="1870478" y="0"/>
                </a:moveTo>
                <a:lnTo>
                  <a:pt x="47798" y="0"/>
                </a:lnTo>
                <a:lnTo>
                  <a:pt x="29193" y="3760"/>
                </a:lnTo>
                <a:lnTo>
                  <a:pt x="13999" y="14016"/>
                </a:lnTo>
                <a:lnTo>
                  <a:pt x="3756" y="29226"/>
                </a:lnTo>
                <a:lnTo>
                  <a:pt x="0" y="47853"/>
                </a:lnTo>
                <a:lnTo>
                  <a:pt x="0" y="239261"/>
                </a:lnTo>
                <a:lnTo>
                  <a:pt x="3756" y="257888"/>
                </a:lnTo>
                <a:lnTo>
                  <a:pt x="13999" y="273099"/>
                </a:lnTo>
                <a:lnTo>
                  <a:pt x="29193" y="283355"/>
                </a:lnTo>
                <a:lnTo>
                  <a:pt x="47798" y="287116"/>
                </a:lnTo>
                <a:lnTo>
                  <a:pt x="1870478" y="287116"/>
                </a:lnTo>
                <a:lnTo>
                  <a:pt x="1889084" y="283355"/>
                </a:lnTo>
                <a:lnTo>
                  <a:pt x="1904278" y="273099"/>
                </a:lnTo>
                <a:lnTo>
                  <a:pt x="1914522" y="257888"/>
                </a:lnTo>
                <a:lnTo>
                  <a:pt x="1918279" y="239261"/>
                </a:lnTo>
                <a:lnTo>
                  <a:pt x="1918279" y="47853"/>
                </a:lnTo>
                <a:lnTo>
                  <a:pt x="1914522" y="29226"/>
                </a:lnTo>
                <a:lnTo>
                  <a:pt x="1904278" y="14016"/>
                </a:lnTo>
                <a:lnTo>
                  <a:pt x="1889084" y="3760"/>
                </a:lnTo>
                <a:lnTo>
                  <a:pt x="1870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79709" y="1926655"/>
            <a:ext cx="164655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Prinsip</a:t>
            </a:r>
            <a:r>
              <a:rPr dirty="0" sz="1300" spc="-4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Kehati-hatian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31149" y="2953542"/>
            <a:ext cx="7243445" cy="1031240"/>
          </a:xfrm>
          <a:custGeom>
            <a:avLst/>
            <a:gdLst/>
            <a:ahLst/>
            <a:cxnLst/>
            <a:rect l="l" t="t" r="r" b="b"/>
            <a:pathLst>
              <a:path w="7243445" h="1031239">
                <a:moveTo>
                  <a:pt x="0" y="0"/>
                </a:moveTo>
                <a:lnTo>
                  <a:pt x="7243275" y="0"/>
                </a:lnTo>
                <a:lnTo>
                  <a:pt x="7243275" y="1030978"/>
                </a:lnTo>
                <a:lnTo>
                  <a:pt x="0" y="1030978"/>
                </a:lnTo>
                <a:lnTo>
                  <a:pt x="0" y="0"/>
                </a:lnTo>
                <a:close/>
              </a:path>
            </a:pathLst>
          </a:custGeom>
          <a:ln w="10277">
            <a:solidFill>
              <a:srgbClr val="192E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717251" y="3168428"/>
            <a:ext cx="7014845" cy="7264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1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dilarang:</a:t>
            </a:r>
            <a:endParaRPr sz="1100">
              <a:latin typeface="Segoe UI"/>
              <a:cs typeface="Segoe UI"/>
            </a:endParaRPr>
          </a:p>
          <a:p>
            <a:pPr marL="289560" marR="5080" indent="-277495">
              <a:lnSpc>
                <a:spcPts val="1300"/>
              </a:lnSpc>
              <a:spcBef>
                <a:spcPts val="155"/>
              </a:spcBef>
              <a:buAutoNum type="arabicParenR"/>
              <a:tabLst>
                <a:tab pos="289560" algn="l"/>
                <a:tab pos="290195" algn="l"/>
              </a:tabLst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membuat</a:t>
            </a:r>
            <a:r>
              <a:rPr dirty="0" sz="11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perikatan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menetapkan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persyaratan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mewajibkan</a:t>
            </a:r>
            <a:r>
              <a:rPr dirty="0" sz="11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100" spc="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11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memberikan </a:t>
            </a:r>
            <a:r>
              <a:rPr dirty="0" sz="1100" spc="-2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mengakibatkan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endParaRPr sz="1100">
              <a:latin typeface="Segoe UI"/>
              <a:cs typeface="Segoe UI"/>
            </a:endParaRPr>
          </a:p>
          <a:p>
            <a:pPr marL="289560" indent="-277495">
              <a:lnSpc>
                <a:spcPct val="100000"/>
              </a:lnSpc>
              <a:spcBef>
                <a:spcPts val="30"/>
              </a:spcBef>
              <a:buAutoNum type="arabicParenR"/>
              <a:tabLst>
                <a:tab pos="289560" algn="l"/>
                <a:tab pos="290195" algn="l"/>
              </a:tabLst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memberikan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mengakibatkan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04495" y="2730265"/>
            <a:ext cx="4685665" cy="374650"/>
          </a:xfrm>
          <a:custGeom>
            <a:avLst/>
            <a:gdLst/>
            <a:ahLst/>
            <a:cxnLst/>
            <a:rect l="l" t="t" r="r" b="b"/>
            <a:pathLst>
              <a:path w="4685665" h="374650">
                <a:moveTo>
                  <a:pt x="4622786" y="0"/>
                </a:moveTo>
                <a:lnTo>
                  <a:pt x="62313" y="0"/>
                </a:lnTo>
                <a:lnTo>
                  <a:pt x="38058" y="4902"/>
                </a:lnTo>
                <a:lnTo>
                  <a:pt x="18251" y="18272"/>
                </a:lnTo>
                <a:lnTo>
                  <a:pt x="4897" y="38102"/>
                </a:lnTo>
                <a:lnTo>
                  <a:pt x="0" y="62386"/>
                </a:lnTo>
                <a:lnTo>
                  <a:pt x="0" y="311931"/>
                </a:lnTo>
                <a:lnTo>
                  <a:pt x="4897" y="336214"/>
                </a:lnTo>
                <a:lnTo>
                  <a:pt x="18251" y="356044"/>
                </a:lnTo>
                <a:lnTo>
                  <a:pt x="38058" y="369414"/>
                </a:lnTo>
                <a:lnTo>
                  <a:pt x="62313" y="374317"/>
                </a:lnTo>
                <a:lnTo>
                  <a:pt x="4622786" y="374317"/>
                </a:lnTo>
                <a:lnTo>
                  <a:pt x="4647041" y="369414"/>
                </a:lnTo>
                <a:lnTo>
                  <a:pt x="4666848" y="356044"/>
                </a:lnTo>
                <a:lnTo>
                  <a:pt x="4680202" y="336214"/>
                </a:lnTo>
                <a:lnTo>
                  <a:pt x="4685099" y="311931"/>
                </a:lnTo>
                <a:lnTo>
                  <a:pt x="4685099" y="62386"/>
                </a:lnTo>
                <a:lnTo>
                  <a:pt x="4680202" y="38102"/>
                </a:lnTo>
                <a:lnTo>
                  <a:pt x="4666848" y="18272"/>
                </a:lnTo>
                <a:lnTo>
                  <a:pt x="4647041" y="4902"/>
                </a:lnTo>
                <a:lnTo>
                  <a:pt x="46227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83960" y="2807527"/>
            <a:ext cx="448691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Larangan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yang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mengakibatkan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Pelanggaran</a:t>
            </a:r>
            <a:r>
              <a:rPr dirty="0" sz="1300" spc="-2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BMPK/BMPD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3973" y="2757929"/>
          <a:ext cx="2220595" cy="3488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6680"/>
                <a:gridCol w="1057275"/>
              </a:tblGrid>
              <a:tr h="858185">
                <a:tc>
                  <a:txBody>
                    <a:bodyPr/>
                    <a:lstStyle/>
                    <a:p>
                      <a:pPr algn="ctr" marL="112395" marR="107314" indent="635">
                        <a:lnSpc>
                          <a:spcPct val="103600"/>
                        </a:lnSpc>
                        <a:spcBef>
                          <a:spcPts val="475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Dasar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er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hi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g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0325">
                    <a:lnB w="84904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8490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3040" marR="187960">
                        <a:lnSpc>
                          <a:spcPct val="101800"/>
                        </a:lnSpc>
                        <a:spcBef>
                          <a:spcPts val="500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Tertentu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3500">
                    <a:lnB w="84904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94895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5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5250">
                    <a:lnT w="84904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84904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96520" indent="-635">
                        <a:lnSpc>
                          <a:spcPct val="95000"/>
                        </a:lnSpc>
                        <a:spcBef>
                          <a:spcPts val="384"/>
                        </a:spcBef>
                      </a:pPr>
                      <a:r>
                        <a:rPr dirty="0" sz="1100" spc="-1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enya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Koreksi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Laporan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48894">
                    <a:lnT w="84904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85612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1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01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360" marR="173355" indent="-35560">
                        <a:lnSpc>
                          <a:spcPct val="1073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12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4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0" marR="10922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175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 marR="173355" indent="-65405">
                        <a:lnSpc>
                          <a:spcPct val="1055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54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93108" y="1857803"/>
            <a:ext cx="1057275" cy="815975"/>
            <a:chOff x="193108" y="1857803"/>
            <a:chExt cx="1057275" cy="815975"/>
          </a:xfrm>
        </p:grpSpPr>
        <p:sp>
          <p:nvSpPr>
            <p:cNvPr id="7" name="object 7"/>
            <p:cNvSpPr/>
            <p:nvPr/>
          </p:nvSpPr>
          <p:spPr>
            <a:xfrm>
              <a:off x="193108" y="1857803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2" y="0"/>
                  </a:lnTo>
                  <a:lnTo>
                    <a:pt x="40353" y="5198"/>
                  </a:lnTo>
                  <a:lnTo>
                    <a:pt x="19352" y="19374"/>
                  </a:lnTo>
                  <a:lnTo>
                    <a:pt x="5192" y="40399"/>
                  </a:lnTo>
                  <a:lnTo>
                    <a:pt x="0" y="66146"/>
                  </a:lnTo>
                  <a:lnTo>
                    <a:pt x="0" y="749585"/>
                  </a:lnTo>
                  <a:lnTo>
                    <a:pt x="5192" y="775332"/>
                  </a:lnTo>
                  <a:lnTo>
                    <a:pt x="19352" y="796358"/>
                  </a:lnTo>
                  <a:lnTo>
                    <a:pt x="40353" y="810534"/>
                  </a:lnTo>
                  <a:lnTo>
                    <a:pt x="66072" y="815732"/>
                  </a:lnTo>
                  <a:lnTo>
                    <a:pt x="991061" y="815732"/>
                  </a:lnTo>
                  <a:lnTo>
                    <a:pt x="1016779" y="810534"/>
                  </a:lnTo>
                  <a:lnTo>
                    <a:pt x="1037781" y="796358"/>
                  </a:lnTo>
                  <a:lnTo>
                    <a:pt x="1051941" y="775332"/>
                  </a:lnTo>
                  <a:lnTo>
                    <a:pt x="1057133" y="749585"/>
                  </a:lnTo>
                  <a:lnTo>
                    <a:pt x="1057133" y="66146"/>
                  </a:lnTo>
                  <a:lnTo>
                    <a:pt x="1051941" y="40399"/>
                  </a:lnTo>
                  <a:lnTo>
                    <a:pt x="1037781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75304" y="2023992"/>
              <a:ext cx="102235" cy="473075"/>
            </a:xfrm>
            <a:custGeom>
              <a:avLst/>
              <a:gdLst/>
              <a:ahLst/>
              <a:cxnLst/>
              <a:rect l="l" t="t" r="r" b="b"/>
              <a:pathLst>
                <a:path w="102235" h="473075">
                  <a:moveTo>
                    <a:pt x="0" y="0"/>
                  </a:moveTo>
                  <a:lnTo>
                    <a:pt x="101786" y="0"/>
                  </a:lnTo>
                  <a:lnTo>
                    <a:pt x="101786" y="472784"/>
                  </a:lnTo>
                  <a:lnTo>
                    <a:pt x="0" y="47278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412954" y="2037620"/>
            <a:ext cx="723265" cy="37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4620" marR="5080" indent="-122555">
              <a:lnSpc>
                <a:spcPct val="105500"/>
              </a:lnSpc>
              <a:spcBef>
                <a:spcPts val="100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65954" y="1734631"/>
            <a:ext cx="582803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32529" algn="l"/>
              </a:tabLst>
            </a:pP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POJK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baseline="2136" sz="1950" spc="-22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baseline="2136" sz="195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BMPD	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22087" y="2157249"/>
            <a:ext cx="7225030" cy="4051300"/>
            <a:chOff x="2622087" y="2157249"/>
            <a:chExt cx="7225030" cy="4051300"/>
          </a:xfrm>
        </p:grpSpPr>
        <p:sp>
          <p:nvSpPr>
            <p:cNvPr id="12" name="object 12"/>
            <p:cNvSpPr/>
            <p:nvPr/>
          </p:nvSpPr>
          <p:spPr>
            <a:xfrm>
              <a:off x="2627485" y="2162647"/>
              <a:ext cx="7214234" cy="4040504"/>
            </a:xfrm>
            <a:custGeom>
              <a:avLst/>
              <a:gdLst/>
              <a:ahLst/>
              <a:cxnLst/>
              <a:rect l="l" t="t" r="r" b="b"/>
              <a:pathLst>
                <a:path w="7214234" h="4040504">
                  <a:moveTo>
                    <a:pt x="7213742" y="0"/>
                  </a:moveTo>
                  <a:lnTo>
                    <a:pt x="0" y="0"/>
                  </a:lnTo>
                  <a:lnTo>
                    <a:pt x="0" y="4039938"/>
                  </a:lnTo>
                  <a:lnTo>
                    <a:pt x="7213742" y="4039938"/>
                  </a:lnTo>
                  <a:lnTo>
                    <a:pt x="72137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627485" y="2162647"/>
              <a:ext cx="7214234" cy="4040504"/>
            </a:xfrm>
            <a:custGeom>
              <a:avLst/>
              <a:gdLst/>
              <a:ahLst/>
              <a:cxnLst/>
              <a:rect l="l" t="t" r="r" b="b"/>
              <a:pathLst>
                <a:path w="7214234" h="4040504">
                  <a:moveTo>
                    <a:pt x="0" y="0"/>
                  </a:moveTo>
                  <a:lnTo>
                    <a:pt x="7213740" y="0"/>
                  </a:lnTo>
                  <a:lnTo>
                    <a:pt x="7213740" y="4039938"/>
                  </a:lnTo>
                  <a:lnTo>
                    <a:pt x="0" y="4039938"/>
                  </a:lnTo>
                  <a:lnTo>
                    <a:pt x="0" y="0"/>
                  </a:lnTo>
                  <a:close/>
                </a:path>
              </a:pathLst>
            </a:custGeom>
            <a:ln w="10274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6330720" y="2495150"/>
            <a:ext cx="3395979" cy="62357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 marR="5080">
              <a:lnSpc>
                <a:spcPct val="97300"/>
              </a:lnSpc>
              <a:spcBef>
                <a:spcPts val="13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melakukan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mengenai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pemberian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dana 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mengakibatkan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BMPK/BMPD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sanksi: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30720" y="3092558"/>
            <a:ext cx="3397250" cy="1793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97180" indent="-285115">
              <a:lnSpc>
                <a:spcPts val="1150"/>
              </a:lnSpc>
              <a:spcBef>
                <a:spcPts val="100"/>
              </a:spcBef>
              <a:buAutoNum type="arabicParenR"/>
              <a:tabLst>
                <a:tab pos="29781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;</a:t>
            </a:r>
            <a:endParaRPr sz="1000">
              <a:latin typeface="Segoe UI"/>
              <a:cs typeface="Segoe UI"/>
            </a:endParaRPr>
          </a:p>
          <a:p>
            <a:pPr algn="just" marL="297180" indent="-285115">
              <a:lnSpc>
                <a:spcPts val="1150"/>
              </a:lnSpc>
              <a:buAutoNum type="arabicParenR"/>
              <a:tabLst>
                <a:tab pos="297815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penurunan</a:t>
            </a:r>
            <a:r>
              <a:rPr dirty="0" sz="10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TKS,</a:t>
            </a:r>
            <a:r>
              <a:rPr dirty="0" sz="10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10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telah</a:t>
            </a:r>
            <a:r>
              <a:rPr dirty="0" sz="10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10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tertulis</a:t>
            </a:r>
            <a:endParaRPr sz="1000">
              <a:latin typeface="Segoe UI"/>
              <a:cs typeface="Segoe UI"/>
            </a:endParaRPr>
          </a:p>
          <a:p>
            <a:pPr algn="just" marL="297180" marR="5080">
              <a:lnSpc>
                <a:spcPct val="97300"/>
              </a:lnSpc>
              <a:spcBef>
                <a:spcPts val="30"/>
              </a:spcBef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tetap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melanggar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0000"/>
                </a:solidFill>
                <a:latin typeface="Segoe UI"/>
                <a:cs typeface="Segoe UI"/>
              </a:rPr>
              <a:t>atau</a:t>
            </a:r>
            <a:r>
              <a:rPr dirty="0" sz="1000" spc="-10" b="1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belum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sanksi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tertulis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namun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berdasarkan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penilaian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terdapat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pelanggaran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yang signifikan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sehingga perlu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segera;</a:t>
            </a:r>
            <a:endParaRPr sz="1000">
              <a:latin typeface="Segoe UI"/>
              <a:cs typeface="Segoe UI"/>
            </a:endParaRPr>
          </a:p>
          <a:p>
            <a:pPr algn="just" marL="297180" indent="-285115">
              <a:lnSpc>
                <a:spcPts val="1105"/>
              </a:lnSpc>
              <a:buAutoNum type="arabicParenR" startAt="3"/>
              <a:tabLst>
                <a:tab pos="29781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1000" spc="2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1000" spc="2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20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utama</a:t>
            </a:r>
            <a:r>
              <a:rPr dirty="0" sz="1000" spc="20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2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000" spc="20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PKPU,</a:t>
            </a:r>
            <a:r>
              <a:rPr dirty="0" sz="1000" spc="2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endParaRPr sz="1000">
              <a:latin typeface="Segoe UI"/>
              <a:cs typeface="Segoe UI"/>
            </a:endParaRPr>
          </a:p>
          <a:p>
            <a:pPr algn="just" marL="297180" marR="5080">
              <a:lnSpc>
                <a:spcPct val="96000"/>
              </a:lnSpc>
              <a:spcBef>
                <a:spcPts val="50"/>
              </a:spcBef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telah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 angka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1)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2)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namun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tetap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melanggar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0000"/>
                </a:solidFill>
                <a:latin typeface="Segoe UI"/>
                <a:cs typeface="Segoe UI"/>
              </a:rPr>
              <a:t>atau</a:t>
            </a:r>
            <a:r>
              <a:rPr dirty="0" sz="1000" spc="-10" b="1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belum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sanksi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angka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1) 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2)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namun berdasarkan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penilaian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terdapat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pelanggaran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bersifat signifikan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sehingga perlu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segera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92351" y="4989108"/>
            <a:ext cx="3517265" cy="1121410"/>
          </a:xfrm>
          <a:prstGeom prst="rect">
            <a:avLst/>
          </a:prstGeom>
          <a:solidFill>
            <a:srgbClr val="EBF3F8"/>
          </a:solidFill>
        </p:spPr>
        <p:txBody>
          <a:bodyPr wrap="square" lIns="0" tIns="30480" rIns="0" bIns="0" rtlCol="0" vert="horz">
            <a:spAutoFit/>
          </a:bodyPr>
          <a:lstStyle/>
          <a:p>
            <a:pPr algn="just" marL="73660">
              <a:lnSpc>
                <a:spcPct val="100000"/>
              </a:lnSpc>
              <a:spcBef>
                <a:spcPts val="24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Penilaian</a:t>
            </a:r>
            <a:r>
              <a:rPr dirty="0" sz="1000" spc="2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84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pelanggaran</a:t>
            </a:r>
            <a:r>
              <a:rPr dirty="0" sz="1000" spc="280" b="1">
                <a:solidFill>
                  <a:srgbClr val="294C69"/>
                </a:solidFill>
                <a:latin typeface="Segoe UI"/>
                <a:cs typeface="Segoe UI"/>
              </a:rPr>
              <a:t>  </a:t>
            </a:r>
            <a:r>
              <a:rPr dirty="0" sz="1000" spc="28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yang</a:t>
            </a:r>
            <a:r>
              <a:rPr dirty="0" sz="1000" spc="280" b="1">
                <a:solidFill>
                  <a:srgbClr val="294C69"/>
                </a:solidFill>
                <a:latin typeface="Segoe UI"/>
                <a:cs typeface="Segoe UI"/>
              </a:rPr>
              <a:t>  </a:t>
            </a:r>
            <a:r>
              <a:rPr dirty="0" sz="1000" spc="28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bersifat</a:t>
            </a:r>
            <a:r>
              <a:rPr dirty="0" sz="1000" spc="280" b="1">
                <a:solidFill>
                  <a:srgbClr val="294C69"/>
                </a:solidFill>
                <a:latin typeface="Segoe UI"/>
                <a:cs typeface="Segoe UI"/>
              </a:rPr>
              <a:t>  </a:t>
            </a:r>
            <a:r>
              <a:rPr dirty="0" sz="1000" spc="285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signifikan</a:t>
            </a:r>
            <a:endParaRPr sz="1000">
              <a:latin typeface="Segoe UI"/>
              <a:cs typeface="Segoe UI"/>
            </a:endParaRPr>
          </a:p>
          <a:p>
            <a:pPr algn="just" marL="73660">
              <a:lnSpc>
                <a:spcPct val="100000"/>
              </a:lnSpc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mempertimbangkan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antara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lain:</a:t>
            </a:r>
            <a:endParaRPr sz="1000">
              <a:latin typeface="Segoe UI"/>
              <a:cs typeface="Segoe UI"/>
            </a:endParaRPr>
          </a:p>
          <a:p>
            <a:pPr algn="just" marL="350520" marR="64135" indent="-277495">
              <a:lnSpc>
                <a:spcPct val="96000"/>
              </a:lnSpc>
              <a:spcBef>
                <a:spcPts val="45"/>
              </a:spcBef>
              <a:buAutoNum type="arabicParenR"/>
              <a:tabLst>
                <a:tab pos="351155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dampak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negatif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permasalahan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r>
              <a:rPr dirty="0" sz="10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pelanggaran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atas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r>
              <a:rPr dirty="0" sz="10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peraturan</a:t>
            </a:r>
            <a:r>
              <a:rPr dirty="0" sz="1000" spc="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perundang-undangan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terhadap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kelangsungan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usaha/kinerja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endParaRPr sz="1000">
              <a:latin typeface="Segoe UI"/>
              <a:cs typeface="Segoe UI"/>
            </a:endParaRPr>
          </a:p>
          <a:p>
            <a:pPr algn="just" marL="350520" indent="-277495">
              <a:lnSpc>
                <a:spcPts val="1105"/>
              </a:lnSpc>
              <a:buAutoNum type="arabicParenR"/>
              <a:tabLst>
                <a:tab pos="351155" algn="l"/>
              </a:tabLst>
            </a:pP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terpenuhinya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komitmen;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endParaRPr sz="1000">
              <a:latin typeface="Segoe UI"/>
              <a:cs typeface="Segoe UI"/>
            </a:endParaRPr>
          </a:p>
          <a:p>
            <a:pPr algn="just" marL="350520" indent="-277495">
              <a:lnSpc>
                <a:spcPct val="100000"/>
              </a:lnSpc>
              <a:buAutoNum type="arabicParenR"/>
              <a:tabLst>
                <a:tab pos="35115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jenis,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jumlah,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frekuensi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pelanggaran</a:t>
            </a:r>
            <a:endParaRPr sz="1000">
              <a:latin typeface="Segoe UI"/>
              <a:cs typeface="Segoe U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804496" y="2017341"/>
            <a:ext cx="7091045" cy="4155440"/>
            <a:chOff x="2804496" y="2017341"/>
            <a:chExt cx="7091045" cy="4155440"/>
          </a:xfrm>
        </p:grpSpPr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57305" y="2049505"/>
              <a:ext cx="337972" cy="33835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159874" y="2096054"/>
              <a:ext cx="0" cy="4076700"/>
            </a:xfrm>
            <a:custGeom>
              <a:avLst/>
              <a:gdLst/>
              <a:ahLst/>
              <a:cxnLst/>
              <a:rect l="l" t="t" r="r" b="b"/>
              <a:pathLst>
                <a:path w="0" h="4076700">
                  <a:moveTo>
                    <a:pt x="0" y="0"/>
                  </a:moveTo>
                  <a:lnTo>
                    <a:pt x="0" y="4076144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804496" y="2017341"/>
              <a:ext cx="6614159" cy="415290"/>
            </a:xfrm>
            <a:custGeom>
              <a:avLst/>
              <a:gdLst/>
              <a:ahLst/>
              <a:cxnLst/>
              <a:rect l="l" t="t" r="r" b="b"/>
              <a:pathLst>
                <a:path w="6614159" h="415289">
                  <a:moveTo>
                    <a:pt x="6544725" y="0"/>
                  </a:moveTo>
                  <a:lnTo>
                    <a:pt x="69132" y="0"/>
                  </a:lnTo>
                  <a:lnTo>
                    <a:pt x="42222" y="5439"/>
                  </a:lnTo>
                  <a:lnTo>
                    <a:pt x="20248" y="20272"/>
                  </a:lnTo>
                  <a:lnTo>
                    <a:pt x="5432" y="42272"/>
                  </a:lnTo>
                  <a:lnTo>
                    <a:pt x="0" y="69212"/>
                  </a:lnTo>
                  <a:lnTo>
                    <a:pt x="0" y="346033"/>
                  </a:lnTo>
                  <a:lnTo>
                    <a:pt x="5432" y="372973"/>
                  </a:lnTo>
                  <a:lnTo>
                    <a:pt x="20248" y="394973"/>
                  </a:lnTo>
                  <a:lnTo>
                    <a:pt x="42222" y="409806"/>
                  </a:lnTo>
                  <a:lnTo>
                    <a:pt x="69132" y="415245"/>
                  </a:lnTo>
                  <a:lnTo>
                    <a:pt x="6544725" y="415245"/>
                  </a:lnTo>
                  <a:lnTo>
                    <a:pt x="6571634" y="409806"/>
                  </a:lnTo>
                  <a:lnTo>
                    <a:pt x="6593609" y="394973"/>
                  </a:lnTo>
                  <a:lnTo>
                    <a:pt x="6608425" y="372973"/>
                  </a:lnTo>
                  <a:lnTo>
                    <a:pt x="6613857" y="346033"/>
                  </a:lnTo>
                  <a:lnTo>
                    <a:pt x="6613857" y="69212"/>
                  </a:lnTo>
                  <a:lnTo>
                    <a:pt x="6608425" y="42272"/>
                  </a:lnTo>
                  <a:lnTo>
                    <a:pt x="6593609" y="20272"/>
                  </a:lnTo>
                  <a:lnTo>
                    <a:pt x="6571634" y="5439"/>
                  </a:lnTo>
                  <a:lnTo>
                    <a:pt x="65447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885956" y="2018095"/>
            <a:ext cx="625665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Sanksi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Tidak</a:t>
            </a:r>
            <a:r>
              <a:rPr dirty="0" sz="1300" spc="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Menerapkan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Prinsip Kehati-hatian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dan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Mengakibatkan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Pelanggaran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  <p:sp>
        <p:nvSpPr>
          <p:cNvPr id="22" name="object 22"/>
          <p:cNvSpPr txBox="1"/>
          <p:nvPr/>
        </p:nvSpPr>
        <p:spPr>
          <a:xfrm>
            <a:off x="2799853" y="2090418"/>
            <a:ext cx="3168650" cy="1180465"/>
          </a:xfrm>
          <a:prstGeom prst="rect">
            <a:avLst/>
          </a:prstGeom>
        </p:spPr>
        <p:txBody>
          <a:bodyPr wrap="square" lIns="0" tIns="129539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1019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BMPK/BMPD</a:t>
            </a:r>
            <a:endParaRPr sz="1300">
              <a:latin typeface="Segoe UI"/>
              <a:cs typeface="Segoe UI"/>
            </a:endParaRPr>
          </a:p>
          <a:p>
            <a:pPr algn="just" marL="12700" marR="5080">
              <a:lnSpc>
                <a:spcPct val="98000"/>
              </a:lnSpc>
              <a:spcBef>
                <a:spcPts val="730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melakukan pelanggaran ketentuan mengenai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pemberian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dana/penyaluran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dana yang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mengakibatkan pelanggaran BMPK/BMPD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penurunan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TKS sesuai dengan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ketentuan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TKS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endParaRPr sz="10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425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0" rIns="0" bIns="0" rtlCol="0" vert="horz">
            <a:spAutoFit/>
          </a:bodyPr>
          <a:lstStyle/>
          <a:p>
            <a:pPr algn="ctr" marL="193040" marR="187960">
              <a:lnSpc>
                <a:spcPct val="101800"/>
              </a:lnSpc>
              <a:spcBef>
                <a:spcPts val="5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ku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3973" y="3658567"/>
          <a:ext cx="2220595" cy="258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6680"/>
                <a:gridCol w="1057275"/>
              </a:tblGrid>
              <a:tr h="852443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415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52705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96520" indent="-635">
                        <a:lnSpc>
                          <a:spcPct val="95000"/>
                        </a:lnSpc>
                        <a:spcBef>
                          <a:spcPts val="50"/>
                        </a:spcBef>
                      </a:pPr>
                      <a:r>
                        <a:rPr dirty="0" sz="1100" spc="-1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Ca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  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enya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Koreksi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Laporan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635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85612">
                <a:tc>
                  <a:txBody>
                    <a:bodyPr/>
                    <a:lstStyle/>
                    <a:p>
                      <a:pPr algn="ctr" marL="241300" marR="236854">
                        <a:lnSpc>
                          <a:spcPct val="107300"/>
                        </a:lnSpc>
                        <a:spcBef>
                          <a:spcPts val="710"/>
                        </a:spcBef>
                      </a:pP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-29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kepada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Pihak</a:t>
                      </a:r>
                      <a:endParaRPr sz="11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Tidak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Terkait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901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360" marR="173355" indent="-35560">
                        <a:lnSpc>
                          <a:spcPct val="1073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Peralihan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127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9F2"/>
                    </a:solidFill>
                  </a:tcPr>
                </a:tc>
              </a:tr>
              <a:tr h="84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0" marR="10922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la</a:t>
                      </a:r>
                      <a:r>
                        <a:rPr dirty="0" sz="1100" spc="3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&amp;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BMPD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3175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 marR="173355" indent="-65405">
                        <a:lnSpc>
                          <a:spcPct val="105500"/>
                        </a:lnSpc>
                      </a:pP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en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u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  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Penutup</a:t>
                      </a:r>
                      <a:endParaRPr sz="1100">
                        <a:latin typeface="Segoe UI"/>
                        <a:cs typeface="Segoe UI"/>
                      </a:endParaRPr>
                    </a:p>
                  </a:txBody>
                  <a:tcPr marL="0" marR="0" marB="0" marT="254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9F2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639397" y="2050408"/>
            <a:ext cx="7226300" cy="1025525"/>
          </a:xfrm>
          <a:custGeom>
            <a:avLst/>
            <a:gdLst/>
            <a:ahLst/>
            <a:cxnLst/>
            <a:rect l="l" t="t" r="r" b="b"/>
            <a:pathLst>
              <a:path w="7226300" h="1025525">
                <a:moveTo>
                  <a:pt x="0" y="0"/>
                </a:moveTo>
                <a:lnTo>
                  <a:pt x="7225893" y="0"/>
                </a:lnTo>
                <a:lnTo>
                  <a:pt x="7225893" y="1025441"/>
                </a:lnTo>
                <a:lnTo>
                  <a:pt x="0" y="1025441"/>
                </a:lnTo>
                <a:lnTo>
                  <a:pt x="0" y="0"/>
                </a:lnTo>
                <a:close/>
              </a:path>
            </a:pathLst>
          </a:custGeom>
          <a:ln w="10277">
            <a:solidFill>
              <a:srgbClr val="192E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700611" y="2268553"/>
            <a:ext cx="7102475" cy="76644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289560" marR="5080" indent="-277495">
              <a:lnSpc>
                <a:spcPct val="103299"/>
              </a:lnSpc>
              <a:spcBef>
                <a:spcPts val="50"/>
              </a:spcBef>
              <a:buAutoNum type="arabicParenR"/>
              <a:tabLst>
                <a:tab pos="289560" algn="l"/>
                <a:tab pos="290195" algn="l"/>
              </a:tabLst>
            </a:pP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BMPK</a:t>
            </a:r>
            <a:r>
              <a:rPr dirty="0" sz="12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2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kredit</a:t>
            </a:r>
            <a:r>
              <a:rPr dirty="0" sz="1200" spc="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 spc="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2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BMPD</a:t>
            </a:r>
            <a:r>
              <a:rPr dirty="0" sz="1200" spc="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2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 spc="5">
                <a:solidFill>
                  <a:srgbClr val="3F3F3F"/>
                </a:solidFill>
                <a:latin typeface="Segoe UI"/>
                <a:cs typeface="Segoe UI"/>
              </a:rPr>
              <a:t>pembiayaan</a:t>
            </a:r>
            <a:r>
              <a:rPr dirty="0" sz="1200" spc="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dihitung</a:t>
            </a:r>
            <a:r>
              <a:rPr dirty="0" sz="1200" spc="9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berdasarkan</a:t>
            </a:r>
            <a:r>
              <a:rPr dirty="0" sz="12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baki</a:t>
            </a:r>
            <a:r>
              <a:rPr dirty="0" sz="1200" spc="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 spc="5">
                <a:solidFill>
                  <a:srgbClr val="3F3F3F"/>
                </a:solidFill>
                <a:latin typeface="Segoe UI"/>
                <a:cs typeface="Segoe UI"/>
              </a:rPr>
              <a:t>debet</a:t>
            </a:r>
            <a:r>
              <a:rPr dirty="0" sz="12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kredit</a:t>
            </a:r>
            <a:r>
              <a:rPr dirty="0" sz="1200" spc="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200" spc="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baki </a:t>
            </a:r>
            <a:r>
              <a:rPr dirty="0" sz="1200" spc="-3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 spc="5">
                <a:solidFill>
                  <a:srgbClr val="3F3F3F"/>
                </a:solidFill>
                <a:latin typeface="Segoe UI"/>
                <a:cs typeface="Segoe UI"/>
              </a:rPr>
              <a:t>debet pembiayaan</a:t>
            </a:r>
            <a:endParaRPr sz="1200">
              <a:latin typeface="Segoe UI"/>
              <a:cs typeface="Segoe UI"/>
            </a:endParaRPr>
          </a:p>
          <a:p>
            <a:pPr marL="289560" indent="-277495">
              <a:lnSpc>
                <a:spcPts val="1415"/>
              </a:lnSpc>
              <a:buAutoNum type="arabicParenR"/>
              <a:tabLst>
                <a:tab pos="289560" algn="l"/>
                <a:tab pos="290195" algn="l"/>
              </a:tabLst>
            </a:pP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BMPK</a:t>
            </a:r>
            <a:r>
              <a:rPr dirty="0" sz="12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 spc="5">
                <a:solidFill>
                  <a:srgbClr val="3F3F3F"/>
                </a:solidFill>
                <a:latin typeface="Segoe UI"/>
                <a:cs typeface="Segoe UI"/>
              </a:rPr>
              <a:t>dan </a:t>
            </a:r>
            <a:r>
              <a:rPr dirty="0" sz="12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BMPD</a:t>
            </a:r>
            <a:r>
              <a:rPr dirty="0" sz="12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200" spc="3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penempatan</a:t>
            </a:r>
            <a:r>
              <a:rPr dirty="0" sz="12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 spc="5">
                <a:solidFill>
                  <a:srgbClr val="3F3F3F"/>
                </a:solidFill>
                <a:latin typeface="Segoe UI"/>
                <a:cs typeface="Segoe UI"/>
              </a:rPr>
              <a:t>dana </a:t>
            </a:r>
            <a:r>
              <a:rPr dirty="0" sz="12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200" spc="3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r>
              <a:rPr dirty="0" sz="1200" spc="3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200" spc="3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200" spc="39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12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dihitung</a:t>
            </a:r>
            <a:r>
              <a:rPr dirty="0" sz="12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berdasarkan</a:t>
            </a:r>
            <a:endParaRPr sz="1200">
              <a:latin typeface="Segoe UI"/>
              <a:cs typeface="Segoe UI"/>
            </a:endParaRPr>
          </a:p>
          <a:p>
            <a:pPr marL="289560">
              <a:lnSpc>
                <a:spcPct val="100000"/>
              </a:lnSpc>
              <a:spcBef>
                <a:spcPts val="50"/>
              </a:spcBef>
            </a:pP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nominal penempatan</a:t>
            </a:r>
            <a:r>
              <a:rPr dirty="0" sz="1200" spc="5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200" spc="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200" spc="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200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94947" y="1891931"/>
            <a:ext cx="2997835" cy="314325"/>
          </a:xfrm>
          <a:custGeom>
            <a:avLst/>
            <a:gdLst/>
            <a:ahLst/>
            <a:cxnLst/>
            <a:rect l="l" t="t" r="r" b="b"/>
            <a:pathLst>
              <a:path w="2997835" h="314325">
                <a:moveTo>
                  <a:pt x="2945060" y="0"/>
                </a:moveTo>
                <a:lnTo>
                  <a:pt x="52238" y="0"/>
                </a:lnTo>
                <a:lnTo>
                  <a:pt x="31905" y="4109"/>
                </a:lnTo>
                <a:lnTo>
                  <a:pt x="15300" y="15318"/>
                </a:lnTo>
                <a:lnTo>
                  <a:pt x="4105" y="31942"/>
                </a:lnTo>
                <a:lnTo>
                  <a:pt x="0" y="52299"/>
                </a:lnTo>
                <a:lnTo>
                  <a:pt x="0" y="261491"/>
                </a:lnTo>
                <a:lnTo>
                  <a:pt x="4105" y="281849"/>
                </a:lnTo>
                <a:lnTo>
                  <a:pt x="15300" y="298473"/>
                </a:lnTo>
                <a:lnTo>
                  <a:pt x="31905" y="309681"/>
                </a:lnTo>
                <a:lnTo>
                  <a:pt x="52238" y="313791"/>
                </a:lnTo>
                <a:lnTo>
                  <a:pt x="2945060" y="313791"/>
                </a:lnTo>
                <a:lnTo>
                  <a:pt x="2965394" y="309681"/>
                </a:lnTo>
                <a:lnTo>
                  <a:pt x="2981999" y="298473"/>
                </a:lnTo>
                <a:lnTo>
                  <a:pt x="2993194" y="281849"/>
                </a:lnTo>
                <a:lnTo>
                  <a:pt x="2997300" y="261491"/>
                </a:lnTo>
                <a:lnTo>
                  <a:pt x="2997300" y="52299"/>
                </a:lnTo>
                <a:lnTo>
                  <a:pt x="2993194" y="31942"/>
                </a:lnTo>
                <a:lnTo>
                  <a:pt x="2981999" y="15318"/>
                </a:lnTo>
                <a:lnTo>
                  <a:pt x="2965394" y="4109"/>
                </a:lnTo>
                <a:lnTo>
                  <a:pt x="29450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77968" y="1938847"/>
            <a:ext cx="283273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Dasar</a:t>
            </a:r>
            <a:r>
              <a:rPr dirty="0" sz="1300" spc="-3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Perhitungan</a:t>
            </a:r>
            <a:r>
              <a:rPr dirty="0" sz="1300" spc="-3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BMPK</a:t>
            </a:r>
            <a:r>
              <a:rPr dirty="0" sz="1300" spc="-3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dan</a:t>
            </a:r>
            <a:r>
              <a:rPr dirty="0" sz="1300" spc="-30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BMPD</a:t>
            </a:r>
            <a:endParaRPr sz="1300">
              <a:latin typeface="Segoe UI"/>
              <a:cs typeface="Segoe U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83973" y="2757929"/>
            <a:ext cx="1057275" cy="815975"/>
            <a:chOff x="183973" y="2757929"/>
            <a:chExt cx="1057275" cy="815975"/>
          </a:xfrm>
        </p:grpSpPr>
        <p:sp>
          <p:nvSpPr>
            <p:cNvPr id="12" name="object 12"/>
            <p:cNvSpPr/>
            <p:nvPr/>
          </p:nvSpPr>
          <p:spPr>
            <a:xfrm>
              <a:off x="183973" y="2757929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2" y="0"/>
                  </a:lnTo>
                  <a:lnTo>
                    <a:pt x="40353" y="5198"/>
                  </a:lnTo>
                  <a:lnTo>
                    <a:pt x="19352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2" y="796359"/>
                  </a:lnTo>
                  <a:lnTo>
                    <a:pt x="40353" y="810535"/>
                  </a:lnTo>
                  <a:lnTo>
                    <a:pt x="66072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1" y="796359"/>
                  </a:lnTo>
                  <a:lnTo>
                    <a:pt x="1051941" y="775333"/>
                  </a:lnTo>
                  <a:lnTo>
                    <a:pt x="1057133" y="749585"/>
                  </a:lnTo>
                  <a:lnTo>
                    <a:pt x="1057133" y="66147"/>
                  </a:lnTo>
                  <a:lnTo>
                    <a:pt x="1051941" y="40400"/>
                  </a:lnTo>
                  <a:lnTo>
                    <a:pt x="1037781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5874" y="2952297"/>
              <a:ext cx="294640" cy="473075"/>
            </a:xfrm>
            <a:custGeom>
              <a:avLst/>
              <a:gdLst/>
              <a:ahLst/>
              <a:cxnLst/>
              <a:rect l="l" t="t" r="r" b="b"/>
              <a:pathLst>
                <a:path w="294640" h="473075">
                  <a:moveTo>
                    <a:pt x="192484" y="0"/>
                  </a:moveTo>
                  <a:lnTo>
                    <a:pt x="294270" y="0"/>
                  </a:lnTo>
                  <a:lnTo>
                    <a:pt x="294270" y="472784"/>
                  </a:lnTo>
                  <a:lnTo>
                    <a:pt x="192484" y="472784"/>
                  </a:lnTo>
                  <a:lnTo>
                    <a:pt x="192484" y="0"/>
                  </a:lnTo>
                  <a:close/>
                </a:path>
                <a:path w="294640" h="473075">
                  <a:moveTo>
                    <a:pt x="0" y="0"/>
                  </a:moveTo>
                  <a:lnTo>
                    <a:pt x="101786" y="0"/>
                  </a:lnTo>
                  <a:lnTo>
                    <a:pt x="101786" y="472784"/>
                  </a:lnTo>
                  <a:lnTo>
                    <a:pt x="0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09306" y="2811620"/>
            <a:ext cx="4044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asa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4074" y="2988404"/>
            <a:ext cx="8547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3064" y="3152996"/>
            <a:ext cx="5962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7492" y="3332828"/>
            <a:ext cx="4470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2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76366" y="4888885"/>
            <a:ext cx="1318954" cy="1368481"/>
          </a:xfrm>
          <a:prstGeom prst="rect">
            <a:avLst/>
          </a:prstGeom>
        </p:spPr>
      </p:pic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7425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0" rIns="0" bIns="0" rtlCol="0" vert="horz">
            <a:spAutoFit/>
          </a:bodyPr>
          <a:lstStyle/>
          <a:p>
            <a:pPr algn="ctr" marL="193040" marR="187960">
              <a:lnSpc>
                <a:spcPct val="101800"/>
              </a:lnSpc>
              <a:spcBef>
                <a:spcPts val="5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ku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83973" y="3658567"/>
            <a:ext cx="1057275" cy="815975"/>
            <a:chOff x="183973" y="3658567"/>
            <a:chExt cx="1057275" cy="815975"/>
          </a:xfrm>
        </p:grpSpPr>
        <p:sp>
          <p:nvSpPr>
            <p:cNvPr id="8" name="object 8"/>
            <p:cNvSpPr/>
            <p:nvPr/>
          </p:nvSpPr>
          <p:spPr>
            <a:xfrm>
              <a:off x="183973" y="3658567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2" y="0"/>
                  </a:lnTo>
                  <a:lnTo>
                    <a:pt x="40353" y="5198"/>
                  </a:lnTo>
                  <a:lnTo>
                    <a:pt x="19352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2" y="796359"/>
                  </a:lnTo>
                  <a:lnTo>
                    <a:pt x="40353" y="810535"/>
                  </a:lnTo>
                  <a:lnTo>
                    <a:pt x="66072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1" y="796359"/>
                  </a:lnTo>
                  <a:lnTo>
                    <a:pt x="1051941" y="775333"/>
                  </a:lnTo>
                  <a:lnTo>
                    <a:pt x="1057133" y="749585"/>
                  </a:lnTo>
                  <a:lnTo>
                    <a:pt x="1057133" y="66147"/>
                  </a:lnTo>
                  <a:lnTo>
                    <a:pt x="1051941" y="40400"/>
                  </a:lnTo>
                  <a:lnTo>
                    <a:pt x="1037781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55874" y="3853968"/>
              <a:ext cx="487045" cy="473075"/>
            </a:xfrm>
            <a:custGeom>
              <a:avLst/>
              <a:gdLst/>
              <a:ahLst/>
              <a:cxnLst/>
              <a:rect l="l" t="t" r="r" b="b"/>
              <a:pathLst>
                <a:path w="487045" h="473075">
                  <a:moveTo>
                    <a:pt x="384968" y="0"/>
                  </a:moveTo>
                  <a:lnTo>
                    <a:pt x="486754" y="0"/>
                  </a:lnTo>
                  <a:lnTo>
                    <a:pt x="486754" y="472784"/>
                  </a:lnTo>
                  <a:lnTo>
                    <a:pt x="384968" y="472784"/>
                  </a:lnTo>
                  <a:lnTo>
                    <a:pt x="384968" y="0"/>
                  </a:lnTo>
                  <a:close/>
                </a:path>
                <a:path w="487045" h="473075">
                  <a:moveTo>
                    <a:pt x="192484" y="0"/>
                  </a:moveTo>
                  <a:lnTo>
                    <a:pt x="294270" y="0"/>
                  </a:lnTo>
                  <a:lnTo>
                    <a:pt x="294270" y="472784"/>
                  </a:lnTo>
                  <a:lnTo>
                    <a:pt x="192484" y="472784"/>
                  </a:lnTo>
                  <a:lnTo>
                    <a:pt x="192484" y="0"/>
                  </a:lnTo>
                  <a:close/>
                </a:path>
                <a:path w="487045" h="473075">
                  <a:moveTo>
                    <a:pt x="0" y="0"/>
                  </a:moveTo>
                  <a:lnTo>
                    <a:pt x="101786" y="0"/>
                  </a:lnTo>
                  <a:lnTo>
                    <a:pt x="101786" y="472784"/>
                  </a:lnTo>
                  <a:lnTo>
                    <a:pt x="0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413038" y="3710780"/>
            <a:ext cx="5962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7466" y="3890612"/>
            <a:ext cx="4470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2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9863" y="4055204"/>
            <a:ext cx="9226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268" y="4231988"/>
            <a:ext cx="4870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973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334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2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7425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" rIns="0" bIns="0" rtlCol="0" vert="horz">
            <a:spAutoFit/>
          </a:bodyPr>
          <a:lstStyle/>
          <a:p>
            <a:pPr algn="ctr" marL="107950" marR="96520" indent="-635">
              <a:lnSpc>
                <a:spcPct val="95000"/>
              </a:lnSpc>
              <a:spcBef>
                <a:spcPts val="50"/>
              </a:spcBef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Laporan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7425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7425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625751" y="3477698"/>
            <a:ext cx="7254240" cy="2914650"/>
            <a:chOff x="2625751" y="3477698"/>
            <a:chExt cx="7254240" cy="2914650"/>
          </a:xfrm>
        </p:grpSpPr>
        <p:sp>
          <p:nvSpPr>
            <p:cNvPr id="21" name="object 21"/>
            <p:cNvSpPr/>
            <p:nvPr/>
          </p:nvSpPr>
          <p:spPr>
            <a:xfrm>
              <a:off x="2631149" y="3483095"/>
              <a:ext cx="7243445" cy="2903855"/>
            </a:xfrm>
            <a:custGeom>
              <a:avLst/>
              <a:gdLst/>
              <a:ahLst/>
              <a:cxnLst/>
              <a:rect l="l" t="t" r="r" b="b"/>
              <a:pathLst>
                <a:path w="7243445" h="2903854">
                  <a:moveTo>
                    <a:pt x="7243272" y="0"/>
                  </a:moveTo>
                  <a:lnTo>
                    <a:pt x="0" y="0"/>
                  </a:lnTo>
                  <a:lnTo>
                    <a:pt x="0" y="2903673"/>
                  </a:lnTo>
                  <a:lnTo>
                    <a:pt x="7243272" y="2903673"/>
                  </a:lnTo>
                  <a:lnTo>
                    <a:pt x="72432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631149" y="3483095"/>
              <a:ext cx="7243445" cy="2903855"/>
            </a:xfrm>
            <a:custGeom>
              <a:avLst/>
              <a:gdLst/>
              <a:ahLst/>
              <a:cxnLst/>
              <a:rect l="l" t="t" r="r" b="b"/>
              <a:pathLst>
                <a:path w="7243445" h="2903854">
                  <a:moveTo>
                    <a:pt x="0" y="0"/>
                  </a:moveTo>
                  <a:lnTo>
                    <a:pt x="7243271" y="0"/>
                  </a:lnTo>
                  <a:lnTo>
                    <a:pt x="7243271" y="2903673"/>
                  </a:lnTo>
                  <a:lnTo>
                    <a:pt x="0" y="2903673"/>
                  </a:lnTo>
                  <a:lnTo>
                    <a:pt x="0" y="0"/>
                  </a:lnTo>
                  <a:close/>
                </a:path>
              </a:pathLst>
            </a:custGeom>
            <a:ln w="10275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2752892" y="3699111"/>
            <a:ext cx="3242945" cy="13608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ct val="98000"/>
              </a:lnSpc>
              <a:spcBef>
                <a:spcPts val="125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 melanggar ketentuan mengenai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kewajiban untuk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memperoleh persetujuan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dari 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1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orang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anggota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Direksi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 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1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orang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anggota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Dewan Komisaris untuk penyediaan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dana dalam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bentuk kredit/penyaluran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dana dalam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bentuk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pembiayaan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sanksi:</a:t>
            </a:r>
            <a:endParaRPr sz="1000">
              <a:latin typeface="Segoe UI"/>
              <a:cs typeface="Segoe UI"/>
            </a:endParaRPr>
          </a:p>
          <a:p>
            <a:pPr algn="just" marL="297180" indent="-285115">
              <a:lnSpc>
                <a:spcPts val="1105"/>
              </a:lnSpc>
              <a:buAutoNum type="alphaLcPeriod"/>
              <a:tabLst>
                <a:tab pos="29781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1000" spc="-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tertulis;</a:t>
            </a:r>
            <a:r>
              <a:rPr dirty="0" sz="10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1000">
              <a:latin typeface="Segoe UI"/>
              <a:cs typeface="Segoe UI"/>
            </a:endParaRPr>
          </a:p>
          <a:p>
            <a:pPr algn="just" marL="297180" indent="-285115">
              <a:lnSpc>
                <a:spcPct val="100000"/>
              </a:lnSpc>
              <a:buAutoNum type="alphaLcPeriod"/>
              <a:tabLst>
                <a:tab pos="297815" algn="l"/>
              </a:tabLst>
            </a:pP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nu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K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.</a:t>
            </a:r>
            <a:endParaRPr sz="1000">
              <a:latin typeface="Segoe UI"/>
              <a:cs typeface="Segoe UI"/>
            </a:endParaRPr>
          </a:p>
          <a:p>
            <a:pPr algn="just" marL="12700" marR="5715">
              <a:lnSpc>
                <a:spcPts val="1100"/>
              </a:lnSpc>
              <a:spcBef>
                <a:spcPts val="120"/>
              </a:spcBef>
            </a:pP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juga</a:t>
            </a:r>
            <a:r>
              <a:rPr dirty="0" sz="1000" spc="-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dapat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sanksi</a:t>
            </a:r>
            <a:r>
              <a:rPr dirty="0" sz="1000" spc="2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larangan</a:t>
            </a:r>
            <a:r>
              <a:rPr dirty="0" sz="1000" spc="2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sebagai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pihak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utama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sesuai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POJK</a:t>
            </a:r>
            <a:r>
              <a:rPr dirty="0" sz="1000" spc="-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 b="1">
                <a:solidFill>
                  <a:srgbClr val="3F3F3F"/>
                </a:solidFill>
                <a:latin typeface="Segoe UI"/>
                <a:cs typeface="Segoe UI"/>
              </a:rPr>
              <a:t>PKPU</a:t>
            </a:r>
            <a:endParaRPr sz="1000">
              <a:latin typeface="Segoe UI"/>
              <a:cs typeface="Segoe U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625751" y="1708236"/>
            <a:ext cx="7254240" cy="4679315"/>
            <a:chOff x="2625751" y="1708236"/>
            <a:chExt cx="7254240" cy="4679315"/>
          </a:xfrm>
        </p:grpSpPr>
        <p:sp>
          <p:nvSpPr>
            <p:cNvPr id="25" name="object 25"/>
            <p:cNvSpPr/>
            <p:nvPr/>
          </p:nvSpPr>
          <p:spPr>
            <a:xfrm>
              <a:off x="2631149" y="1843486"/>
              <a:ext cx="7243445" cy="1188085"/>
            </a:xfrm>
            <a:custGeom>
              <a:avLst/>
              <a:gdLst/>
              <a:ahLst/>
              <a:cxnLst/>
              <a:rect l="l" t="t" r="r" b="b"/>
              <a:pathLst>
                <a:path w="7243445" h="1188085">
                  <a:moveTo>
                    <a:pt x="0" y="0"/>
                  </a:moveTo>
                  <a:lnTo>
                    <a:pt x="7243271" y="0"/>
                  </a:lnTo>
                  <a:lnTo>
                    <a:pt x="7243271" y="1187894"/>
                  </a:lnTo>
                  <a:lnTo>
                    <a:pt x="0" y="1187894"/>
                  </a:lnTo>
                  <a:lnTo>
                    <a:pt x="0" y="0"/>
                  </a:lnTo>
                  <a:close/>
                </a:path>
              </a:pathLst>
            </a:custGeom>
            <a:ln w="10277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890057" y="1708236"/>
              <a:ext cx="2898140" cy="293370"/>
            </a:xfrm>
            <a:custGeom>
              <a:avLst/>
              <a:gdLst/>
              <a:ahLst/>
              <a:cxnLst/>
              <a:rect l="l" t="t" r="r" b="b"/>
              <a:pathLst>
                <a:path w="2898140" h="293369">
                  <a:moveTo>
                    <a:pt x="2848800" y="0"/>
                  </a:moveTo>
                  <a:lnTo>
                    <a:pt x="48812" y="0"/>
                  </a:lnTo>
                  <a:lnTo>
                    <a:pt x="29812" y="3840"/>
                  </a:lnTo>
                  <a:lnTo>
                    <a:pt x="14296" y="14313"/>
                  </a:lnTo>
                  <a:lnTo>
                    <a:pt x="3835" y="29847"/>
                  </a:lnTo>
                  <a:lnTo>
                    <a:pt x="0" y="48869"/>
                  </a:lnTo>
                  <a:lnTo>
                    <a:pt x="0" y="244335"/>
                  </a:lnTo>
                  <a:lnTo>
                    <a:pt x="3835" y="263357"/>
                  </a:lnTo>
                  <a:lnTo>
                    <a:pt x="14296" y="278891"/>
                  </a:lnTo>
                  <a:lnTo>
                    <a:pt x="29812" y="289364"/>
                  </a:lnTo>
                  <a:lnTo>
                    <a:pt x="48812" y="293204"/>
                  </a:lnTo>
                  <a:lnTo>
                    <a:pt x="2848800" y="293204"/>
                  </a:lnTo>
                  <a:lnTo>
                    <a:pt x="2867800" y="289364"/>
                  </a:lnTo>
                  <a:lnTo>
                    <a:pt x="2883316" y="278891"/>
                  </a:lnTo>
                  <a:lnTo>
                    <a:pt x="2893777" y="263357"/>
                  </a:lnTo>
                  <a:lnTo>
                    <a:pt x="2897612" y="244335"/>
                  </a:lnTo>
                  <a:lnTo>
                    <a:pt x="2897612" y="48869"/>
                  </a:lnTo>
                  <a:lnTo>
                    <a:pt x="2893777" y="29847"/>
                  </a:lnTo>
                  <a:lnTo>
                    <a:pt x="2883316" y="14313"/>
                  </a:lnTo>
                  <a:lnTo>
                    <a:pt x="2867800" y="3840"/>
                  </a:lnTo>
                  <a:lnTo>
                    <a:pt x="2848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159874" y="3734893"/>
              <a:ext cx="0" cy="2644775"/>
            </a:xfrm>
            <a:custGeom>
              <a:avLst/>
              <a:gdLst/>
              <a:ahLst/>
              <a:cxnLst/>
              <a:rect l="l" t="t" r="r" b="b"/>
              <a:pathLst>
                <a:path w="0" h="2644775">
                  <a:moveTo>
                    <a:pt x="0" y="0"/>
                  </a:moveTo>
                  <a:lnTo>
                    <a:pt x="0" y="2644457"/>
                  </a:lnTo>
                </a:path>
              </a:pathLst>
            </a:custGeom>
            <a:ln w="15398">
              <a:solidFill>
                <a:srgbClr val="FF96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924928" y="3350997"/>
              <a:ext cx="6664325" cy="289560"/>
            </a:xfrm>
            <a:custGeom>
              <a:avLst/>
              <a:gdLst/>
              <a:ahLst/>
              <a:cxnLst/>
              <a:rect l="l" t="t" r="r" b="b"/>
              <a:pathLst>
                <a:path w="6664325" h="289560">
                  <a:moveTo>
                    <a:pt x="6616047" y="0"/>
                  </a:moveTo>
                  <a:lnTo>
                    <a:pt x="48144" y="0"/>
                  </a:lnTo>
                  <a:lnTo>
                    <a:pt x="29404" y="3787"/>
                  </a:lnTo>
                  <a:lnTo>
                    <a:pt x="14101" y="14118"/>
                  </a:lnTo>
                  <a:lnTo>
                    <a:pt x="3783" y="29439"/>
                  </a:lnTo>
                  <a:lnTo>
                    <a:pt x="0" y="48201"/>
                  </a:lnTo>
                  <a:lnTo>
                    <a:pt x="0" y="240996"/>
                  </a:lnTo>
                  <a:lnTo>
                    <a:pt x="3783" y="259758"/>
                  </a:lnTo>
                  <a:lnTo>
                    <a:pt x="14101" y="275079"/>
                  </a:lnTo>
                  <a:lnTo>
                    <a:pt x="29404" y="285408"/>
                  </a:lnTo>
                  <a:lnTo>
                    <a:pt x="48144" y="289196"/>
                  </a:lnTo>
                  <a:lnTo>
                    <a:pt x="6616047" y="289196"/>
                  </a:lnTo>
                  <a:lnTo>
                    <a:pt x="6634787" y="285408"/>
                  </a:lnTo>
                  <a:lnTo>
                    <a:pt x="6650091" y="275079"/>
                  </a:lnTo>
                  <a:lnTo>
                    <a:pt x="6660409" y="259758"/>
                  </a:lnTo>
                  <a:lnTo>
                    <a:pt x="6664192" y="240996"/>
                  </a:lnTo>
                  <a:lnTo>
                    <a:pt x="6664192" y="48201"/>
                  </a:lnTo>
                  <a:lnTo>
                    <a:pt x="6660409" y="29439"/>
                  </a:lnTo>
                  <a:lnTo>
                    <a:pt x="6650091" y="14118"/>
                  </a:lnTo>
                  <a:lnTo>
                    <a:pt x="6634787" y="3787"/>
                  </a:lnTo>
                  <a:lnTo>
                    <a:pt x="66160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2977386" y="1743775"/>
            <a:ext cx="272224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Penyediaan</a:t>
            </a:r>
            <a:r>
              <a:rPr dirty="0" sz="1300" spc="-3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Dana/Penyaluran</a:t>
            </a:r>
            <a:r>
              <a:rPr dirty="0" sz="1300" spc="-3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Dana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34383" y="3680823"/>
            <a:ext cx="3375025" cy="775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ct val="98000"/>
              </a:lnSpc>
              <a:spcBef>
                <a:spcPts val="125"/>
              </a:spcBef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melanggar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ketentuan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mengenai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kewajiban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memperoleh</a:t>
            </a:r>
            <a:r>
              <a:rPr dirty="0" sz="1000" spc="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3F3F3F"/>
                </a:solidFill>
                <a:latin typeface="Segoe UI"/>
                <a:cs typeface="Segoe UI"/>
              </a:rPr>
              <a:t>persetujuan</a:t>
            </a:r>
            <a:r>
              <a:rPr dirty="0" sz="1000" spc="5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0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1</a:t>
            </a:r>
            <a:r>
              <a:rPr dirty="0" sz="10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orang</a:t>
            </a:r>
            <a:r>
              <a:rPr dirty="0" sz="1000" spc="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r>
              <a:rPr dirty="0" sz="1000" spc="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Direksi</a:t>
            </a:r>
            <a:r>
              <a:rPr dirty="0" sz="1000" spc="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1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orang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anggota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Dewan Komisaris untuk penyediaan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dana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bentuk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kredit/penyaluran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dana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bentuk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pembiayaan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kepada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r>
              <a:rPr dirty="0" sz="1000" spc="-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sanksi: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34383" y="4418438"/>
            <a:ext cx="3375025" cy="18059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97180" indent="-285115">
              <a:lnSpc>
                <a:spcPct val="100000"/>
              </a:lnSpc>
              <a:spcBef>
                <a:spcPts val="100"/>
              </a:spcBef>
              <a:buAutoNum type="alphaLcPeriod"/>
              <a:tabLst>
                <a:tab pos="29781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ra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10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1000" spc="10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li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000">
                <a:solidFill>
                  <a:srgbClr val="3F3F3F"/>
                </a:solidFill>
                <a:latin typeface="Segoe UI"/>
                <a:cs typeface="Segoe UI"/>
              </a:rPr>
              <a:t>;</a:t>
            </a:r>
            <a:endParaRPr sz="1000">
              <a:latin typeface="Segoe UI"/>
              <a:cs typeface="Segoe UI"/>
            </a:endParaRPr>
          </a:p>
          <a:p>
            <a:pPr algn="just" marL="297180" marR="5080" indent="-285115">
              <a:lnSpc>
                <a:spcPct val="96000"/>
              </a:lnSpc>
              <a:spcBef>
                <a:spcPts val="50"/>
              </a:spcBef>
              <a:buAutoNum type="alphaLcPeriod"/>
              <a:tabLst>
                <a:tab pos="297815" algn="l"/>
              </a:tabLst>
            </a:pP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penurunan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TKS,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telah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 teguran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tertulis 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tetap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melanggar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0000"/>
                </a:solidFill>
                <a:latin typeface="Segoe UI"/>
                <a:cs typeface="Segoe UI"/>
              </a:rPr>
              <a:t>atau</a:t>
            </a:r>
            <a:r>
              <a:rPr dirty="0" sz="1000" spc="-10" b="1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belum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sanksi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teguran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tertulis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namun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berdasarkan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penilaian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terdapat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pelanggaran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yang signifikan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sehingga perlu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segera;</a:t>
            </a:r>
            <a:endParaRPr sz="1000">
              <a:latin typeface="Segoe UI"/>
              <a:cs typeface="Segoe UI"/>
            </a:endParaRPr>
          </a:p>
          <a:p>
            <a:pPr algn="just" marL="297180" marR="5080" indent="-285115">
              <a:lnSpc>
                <a:spcPct val="96800"/>
              </a:lnSpc>
              <a:spcBef>
                <a:spcPts val="35"/>
              </a:spcBef>
              <a:buAutoNum type="alphaLcPeriod"/>
              <a:tabLst>
                <a:tab pos="297815" algn="l"/>
              </a:tabLst>
            </a:pP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larangan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sebagai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pihak utama sesuai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POJK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PKPU,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 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telah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 angka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1)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2)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namun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tetap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melanggar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C00000"/>
                </a:solidFill>
                <a:latin typeface="Segoe UI"/>
                <a:cs typeface="Segoe UI"/>
              </a:rPr>
              <a:t>atau</a:t>
            </a:r>
            <a:r>
              <a:rPr dirty="0" sz="1000" spc="-10" b="1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jika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belum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sanksi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angka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 1) </a:t>
            </a:r>
            <a:r>
              <a:rPr dirty="0" sz="10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dan/atau </a:t>
            </a:r>
            <a:r>
              <a:rPr dirty="0" sz="1000" spc="-10">
                <a:solidFill>
                  <a:srgbClr val="3F3F3F"/>
                </a:solidFill>
                <a:latin typeface="Segoe UI"/>
                <a:cs typeface="Segoe UI"/>
              </a:rPr>
              <a:t>2)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namun berdasarkan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penilaian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OJK terdapat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 b="1">
                <a:solidFill>
                  <a:srgbClr val="294C69"/>
                </a:solidFill>
                <a:latin typeface="Segoe UI"/>
                <a:cs typeface="Segoe UI"/>
              </a:rPr>
              <a:t>pelanggaran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 bersifat</a:t>
            </a:r>
            <a:r>
              <a:rPr dirty="0" sz="1000" spc="-1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 b="1">
                <a:solidFill>
                  <a:srgbClr val="294C69"/>
                </a:solidFill>
                <a:latin typeface="Segoe UI"/>
                <a:cs typeface="Segoe UI"/>
              </a:rPr>
              <a:t>signifikan</a:t>
            </a:r>
            <a:r>
              <a:rPr dirty="0" sz="1000" spc="250" b="1">
                <a:solidFill>
                  <a:srgbClr val="294C69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sehingga</a:t>
            </a:r>
            <a:r>
              <a:rPr dirty="0" sz="1000" spc="2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perlu </a:t>
            </a:r>
            <a:r>
              <a:rPr dirty="0" sz="1000" spc="-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20">
                <a:solidFill>
                  <a:srgbClr val="3F3F3F"/>
                </a:solidFill>
                <a:latin typeface="Segoe UI"/>
                <a:cs typeface="Segoe UI"/>
              </a:rPr>
              <a:t>dikenai</a:t>
            </a:r>
            <a:r>
              <a:rPr dirty="0" sz="10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sanksi</a:t>
            </a:r>
            <a:r>
              <a:rPr dirty="0" sz="10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000" spc="-15">
                <a:solidFill>
                  <a:srgbClr val="3F3F3F"/>
                </a:solidFill>
                <a:latin typeface="Segoe UI"/>
                <a:cs typeface="Segoe UI"/>
              </a:rPr>
              <a:t>segera</a:t>
            </a:r>
            <a:endParaRPr sz="1000">
              <a:latin typeface="Segoe UI"/>
              <a:cs typeface="Segoe UI"/>
            </a:endParaRPr>
          </a:p>
        </p:txBody>
      </p:sp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70271" y="3396534"/>
            <a:ext cx="337972" cy="338359"/>
          </a:xfrm>
          <a:prstGeom prst="rect">
            <a:avLst/>
          </a:prstGeom>
        </p:spPr>
      </p:pic>
      <p:sp>
        <p:nvSpPr>
          <p:cNvPr id="33" name="object 33"/>
          <p:cNvSpPr/>
          <p:nvPr/>
        </p:nvSpPr>
        <p:spPr>
          <a:xfrm>
            <a:off x="3044247" y="3075349"/>
            <a:ext cx="2556510" cy="293370"/>
          </a:xfrm>
          <a:custGeom>
            <a:avLst/>
            <a:gdLst/>
            <a:ahLst/>
            <a:cxnLst/>
            <a:rect l="l" t="t" r="r" b="b"/>
            <a:pathLst>
              <a:path w="2556510" h="293370">
                <a:moveTo>
                  <a:pt x="2507509" y="0"/>
                </a:moveTo>
                <a:lnTo>
                  <a:pt x="48811" y="0"/>
                </a:lnTo>
                <a:lnTo>
                  <a:pt x="29811" y="3840"/>
                </a:lnTo>
                <a:lnTo>
                  <a:pt x="14296" y="14312"/>
                </a:lnTo>
                <a:lnTo>
                  <a:pt x="3835" y="29846"/>
                </a:lnTo>
                <a:lnTo>
                  <a:pt x="0" y="48868"/>
                </a:lnTo>
                <a:lnTo>
                  <a:pt x="0" y="244336"/>
                </a:lnTo>
                <a:lnTo>
                  <a:pt x="3835" y="263358"/>
                </a:lnTo>
                <a:lnTo>
                  <a:pt x="14296" y="278891"/>
                </a:lnTo>
                <a:lnTo>
                  <a:pt x="29811" y="289364"/>
                </a:lnTo>
                <a:lnTo>
                  <a:pt x="48811" y="293204"/>
                </a:lnTo>
                <a:lnTo>
                  <a:pt x="2507509" y="293204"/>
                </a:lnTo>
                <a:lnTo>
                  <a:pt x="2526508" y="289364"/>
                </a:lnTo>
                <a:lnTo>
                  <a:pt x="2542024" y="278891"/>
                </a:lnTo>
                <a:lnTo>
                  <a:pt x="2552484" y="263358"/>
                </a:lnTo>
                <a:lnTo>
                  <a:pt x="2556320" y="244336"/>
                </a:lnTo>
                <a:lnTo>
                  <a:pt x="2556320" y="48868"/>
                </a:lnTo>
                <a:lnTo>
                  <a:pt x="2552484" y="29846"/>
                </a:lnTo>
                <a:lnTo>
                  <a:pt x="2542024" y="14312"/>
                </a:lnTo>
                <a:lnTo>
                  <a:pt x="2526508" y="3840"/>
                </a:lnTo>
                <a:lnTo>
                  <a:pt x="2507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935342" y="2008951"/>
            <a:ext cx="6854825" cy="1601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63500">
              <a:lnSpc>
                <a:spcPct val="100000"/>
              </a:lnSpc>
              <a:spcBef>
                <a:spcPts val="100"/>
              </a:spcBef>
            </a:pPr>
            <a:r>
              <a:rPr dirty="0" baseline="-8547" sz="1950" spc="-7" b="1">
                <a:solidFill>
                  <a:srgbClr val="3F3F3F"/>
                </a:solidFill>
                <a:latin typeface="Segoe UI"/>
                <a:cs typeface="Segoe UI"/>
              </a:rPr>
              <a:t>Maks.10%</a:t>
            </a:r>
            <a:r>
              <a:rPr dirty="0" baseline="-8547" sz="1950" spc="187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100" spc="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dana/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252D69"/>
                </a:solidFill>
                <a:latin typeface="Segoe UI"/>
                <a:cs typeface="Segoe UI"/>
              </a:rPr>
              <a:t>seluruh</a:t>
            </a:r>
            <a:r>
              <a:rPr dirty="0" sz="1100" spc="25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252D69"/>
                </a:solidFill>
                <a:latin typeface="Segoe UI"/>
                <a:cs typeface="Segoe UI"/>
              </a:rPr>
              <a:t>Pihak</a:t>
            </a:r>
            <a:r>
              <a:rPr dirty="0" sz="1100" spc="40" b="1">
                <a:solidFill>
                  <a:srgbClr val="252D69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252D69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  <a:p>
            <a:pPr algn="just" marL="71120" marR="55880">
              <a:lnSpc>
                <a:spcPct val="102699"/>
              </a:lnSpc>
              <a:spcBef>
                <a:spcPts val="1030"/>
              </a:spcBef>
            </a:pPr>
            <a:r>
              <a:rPr dirty="0" sz="1100" b="1">
                <a:solidFill>
                  <a:srgbClr val="252D69"/>
                </a:solidFill>
                <a:latin typeface="Segoe UI"/>
                <a:cs typeface="Segoe UI"/>
              </a:rPr>
              <a:t>Wajib </a:t>
            </a:r>
            <a:r>
              <a:rPr dirty="0" sz="1100" spc="15" b="1">
                <a:solidFill>
                  <a:srgbClr val="252D69"/>
                </a:solidFill>
                <a:latin typeface="Segoe UI"/>
                <a:cs typeface="Segoe UI"/>
              </a:rPr>
              <a:t>memperoleh </a:t>
            </a:r>
            <a:r>
              <a:rPr dirty="0" sz="1100" spc="10" b="1">
                <a:solidFill>
                  <a:srgbClr val="252D69"/>
                </a:solidFill>
                <a:latin typeface="Segoe UI"/>
                <a:cs typeface="Segoe UI"/>
              </a:rPr>
              <a:t>persetujuan dari </a:t>
            </a:r>
            <a:r>
              <a:rPr dirty="0" sz="1100" b="1">
                <a:solidFill>
                  <a:srgbClr val="252D69"/>
                </a:solidFill>
                <a:latin typeface="Segoe UI"/>
                <a:cs typeface="Segoe UI"/>
              </a:rPr>
              <a:t>1 </a:t>
            </a:r>
            <a:r>
              <a:rPr dirty="0" sz="1100" spc="10" b="1">
                <a:solidFill>
                  <a:srgbClr val="252D69"/>
                </a:solidFill>
                <a:latin typeface="Segoe UI"/>
                <a:cs typeface="Segoe UI"/>
              </a:rPr>
              <a:t>orang Direksi </a:t>
            </a:r>
            <a:r>
              <a:rPr dirty="0" sz="1100" spc="5" b="1">
                <a:solidFill>
                  <a:srgbClr val="252D69"/>
                </a:solidFill>
                <a:latin typeface="Segoe UI"/>
                <a:cs typeface="Segoe UI"/>
              </a:rPr>
              <a:t>dan </a:t>
            </a:r>
            <a:r>
              <a:rPr dirty="0" sz="1100" b="1">
                <a:solidFill>
                  <a:srgbClr val="252D69"/>
                </a:solidFill>
                <a:latin typeface="Segoe UI"/>
                <a:cs typeface="Segoe UI"/>
              </a:rPr>
              <a:t>1 </a:t>
            </a:r>
            <a:r>
              <a:rPr dirty="0" sz="1100" spc="10" b="1">
                <a:solidFill>
                  <a:srgbClr val="252D69"/>
                </a:solidFill>
                <a:latin typeface="Segoe UI"/>
                <a:cs typeface="Segoe UI"/>
              </a:rPr>
              <a:t>orang </a:t>
            </a:r>
            <a:r>
              <a:rPr dirty="0" sz="1100" spc="15" b="1">
                <a:solidFill>
                  <a:srgbClr val="252D69"/>
                </a:solidFill>
                <a:latin typeface="Segoe UI"/>
                <a:cs typeface="Segoe UI"/>
              </a:rPr>
              <a:t>Dewan </a:t>
            </a:r>
            <a:r>
              <a:rPr dirty="0" sz="1100" spc="10" b="1">
                <a:solidFill>
                  <a:srgbClr val="252D69"/>
                </a:solidFill>
                <a:latin typeface="Segoe UI"/>
                <a:cs typeface="Segoe UI"/>
              </a:rPr>
              <a:t>Komisaris BPR/S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penyediaan dana dalam bentuk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kredit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atau penyaluran dana dalam bentuk pembiayaan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kepada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Pihak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-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00">
              <a:latin typeface="Segoe UI"/>
              <a:cs typeface="Segoe UI"/>
            </a:endParaRPr>
          </a:p>
          <a:p>
            <a:pPr marL="89535" marR="292735" indent="252729">
              <a:lnSpc>
                <a:spcPct val="135400"/>
              </a:lnSpc>
              <a:spcBef>
                <a:spcPts val="5"/>
              </a:spcBef>
              <a:tabLst>
                <a:tab pos="4073525" algn="l"/>
              </a:tabLst>
            </a:pP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POJK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baseline="2136" sz="1950" spc="-1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baseline="2136" sz="1950" spc="-22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baseline="2136" sz="195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baseline="2136" sz="1950" spc="-7" b="1">
                <a:solidFill>
                  <a:srgbClr val="742727"/>
                </a:solidFill>
                <a:latin typeface="Segoe UI"/>
                <a:cs typeface="Segoe UI"/>
              </a:rPr>
              <a:t>BMPD	</a:t>
            </a: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 </a:t>
            </a:r>
            <a:r>
              <a:rPr dirty="0" sz="130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Sanksi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Melanggar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Kewajiban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Memperoleh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Persetujuan Direksi</a:t>
            </a: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dan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 Dewan Komisaris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7425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0" rIns="0" bIns="0" rtlCol="0" vert="horz">
            <a:spAutoFit/>
          </a:bodyPr>
          <a:lstStyle/>
          <a:p>
            <a:pPr algn="ctr" marL="193040" marR="187960">
              <a:lnSpc>
                <a:spcPct val="101800"/>
              </a:lnSpc>
              <a:spcBef>
                <a:spcPts val="5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ku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83973" y="3658567"/>
            <a:ext cx="1057275" cy="815975"/>
            <a:chOff x="183973" y="3658567"/>
            <a:chExt cx="1057275" cy="815975"/>
          </a:xfrm>
        </p:grpSpPr>
        <p:sp>
          <p:nvSpPr>
            <p:cNvPr id="8" name="object 8"/>
            <p:cNvSpPr/>
            <p:nvPr/>
          </p:nvSpPr>
          <p:spPr>
            <a:xfrm>
              <a:off x="183973" y="3658567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2" y="0"/>
                  </a:lnTo>
                  <a:lnTo>
                    <a:pt x="40353" y="5198"/>
                  </a:lnTo>
                  <a:lnTo>
                    <a:pt x="19352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2" y="796359"/>
                  </a:lnTo>
                  <a:lnTo>
                    <a:pt x="40353" y="810535"/>
                  </a:lnTo>
                  <a:lnTo>
                    <a:pt x="66072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1" y="796359"/>
                  </a:lnTo>
                  <a:lnTo>
                    <a:pt x="1051941" y="775333"/>
                  </a:lnTo>
                  <a:lnTo>
                    <a:pt x="1057133" y="749585"/>
                  </a:lnTo>
                  <a:lnTo>
                    <a:pt x="1057133" y="66147"/>
                  </a:lnTo>
                  <a:lnTo>
                    <a:pt x="1051941" y="40400"/>
                  </a:lnTo>
                  <a:lnTo>
                    <a:pt x="1037781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55874" y="3853968"/>
              <a:ext cx="487045" cy="473075"/>
            </a:xfrm>
            <a:custGeom>
              <a:avLst/>
              <a:gdLst/>
              <a:ahLst/>
              <a:cxnLst/>
              <a:rect l="l" t="t" r="r" b="b"/>
              <a:pathLst>
                <a:path w="487045" h="473075">
                  <a:moveTo>
                    <a:pt x="384968" y="0"/>
                  </a:moveTo>
                  <a:lnTo>
                    <a:pt x="486754" y="0"/>
                  </a:lnTo>
                  <a:lnTo>
                    <a:pt x="486754" y="472784"/>
                  </a:lnTo>
                  <a:lnTo>
                    <a:pt x="384968" y="472784"/>
                  </a:lnTo>
                  <a:lnTo>
                    <a:pt x="384968" y="0"/>
                  </a:lnTo>
                  <a:close/>
                </a:path>
                <a:path w="487045" h="473075">
                  <a:moveTo>
                    <a:pt x="192484" y="0"/>
                  </a:moveTo>
                  <a:lnTo>
                    <a:pt x="294270" y="0"/>
                  </a:lnTo>
                  <a:lnTo>
                    <a:pt x="294270" y="472784"/>
                  </a:lnTo>
                  <a:lnTo>
                    <a:pt x="192484" y="472784"/>
                  </a:lnTo>
                  <a:lnTo>
                    <a:pt x="192484" y="0"/>
                  </a:lnTo>
                  <a:close/>
                </a:path>
                <a:path w="487045" h="473075">
                  <a:moveTo>
                    <a:pt x="0" y="0"/>
                  </a:moveTo>
                  <a:lnTo>
                    <a:pt x="101786" y="0"/>
                  </a:lnTo>
                  <a:lnTo>
                    <a:pt x="101786" y="472784"/>
                  </a:lnTo>
                  <a:lnTo>
                    <a:pt x="0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413038" y="3710780"/>
            <a:ext cx="5962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7466" y="3890612"/>
            <a:ext cx="4470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2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9863" y="4055204"/>
            <a:ext cx="9226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268" y="4231988"/>
            <a:ext cx="4870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973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3340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2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7425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" rIns="0" bIns="0" rtlCol="0" vert="horz">
            <a:spAutoFit/>
          </a:bodyPr>
          <a:lstStyle/>
          <a:p>
            <a:pPr algn="ctr" marL="107950" marR="96520" indent="-635">
              <a:lnSpc>
                <a:spcPct val="95000"/>
              </a:lnSpc>
              <a:spcBef>
                <a:spcPts val="50"/>
              </a:spcBef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Laporan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7425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7425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96705" y="1734631"/>
            <a:ext cx="210756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742727"/>
                </a:solidFill>
                <a:latin typeface="Segoe UI"/>
                <a:cs typeface="Segoe UI"/>
              </a:rPr>
              <a:t>Perubahan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(POJK</a:t>
            </a:r>
            <a:r>
              <a:rPr dirty="0" sz="1300" spc="-2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23/2022)</a:t>
            </a:r>
            <a:endParaRPr sz="1300">
              <a:latin typeface="Segoe UI"/>
              <a:cs typeface="Segoe U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625751" y="1971043"/>
            <a:ext cx="7254240" cy="4452620"/>
            <a:chOff x="2625751" y="1971043"/>
            <a:chExt cx="7254240" cy="4452620"/>
          </a:xfrm>
        </p:grpSpPr>
        <p:sp>
          <p:nvSpPr>
            <p:cNvPr id="22" name="object 22"/>
            <p:cNvSpPr/>
            <p:nvPr/>
          </p:nvSpPr>
          <p:spPr>
            <a:xfrm>
              <a:off x="2631149" y="2085342"/>
              <a:ext cx="7243445" cy="4332605"/>
            </a:xfrm>
            <a:custGeom>
              <a:avLst/>
              <a:gdLst/>
              <a:ahLst/>
              <a:cxnLst/>
              <a:rect l="l" t="t" r="r" b="b"/>
              <a:pathLst>
                <a:path w="7243445" h="4332605">
                  <a:moveTo>
                    <a:pt x="7243272" y="0"/>
                  </a:moveTo>
                  <a:lnTo>
                    <a:pt x="0" y="0"/>
                  </a:lnTo>
                  <a:lnTo>
                    <a:pt x="0" y="4332582"/>
                  </a:lnTo>
                  <a:lnTo>
                    <a:pt x="7243272" y="4332582"/>
                  </a:lnTo>
                  <a:lnTo>
                    <a:pt x="72432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631149" y="2085342"/>
              <a:ext cx="7243445" cy="4332605"/>
            </a:xfrm>
            <a:custGeom>
              <a:avLst/>
              <a:gdLst/>
              <a:ahLst/>
              <a:cxnLst/>
              <a:rect l="l" t="t" r="r" b="b"/>
              <a:pathLst>
                <a:path w="7243445" h="4332605">
                  <a:moveTo>
                    <a:pt x="0" y="0"/>
                  </a:moveTo>
                  <a:lnTo>
                    <a:pt x="7243271" y="0"/>
                  </a:lnTo>
                  <a:lnTo>
                    <a:pt x="7243271" y="4332582"/>
                  </a:lnTo>
                  <a:lnTo>
                    <a:pt x="0" y="4332582"/>
                  </a:lnTo>
                  <a:lnTo>
                    <a:pt x="0" y="0"/>
                  </a:lnTo>
                  <a:close/>
                </a:path>
              </a:pathLst>
            </a:custGeom>
            <a:ln w="10274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041631" y="1971043"/>
              <a:ext cx="1184275" cy="224790"/>
            </a:xfrm>
            <a:custGeom>
              <a:avLst/>
              <a:gdLst/>
              <a:ahLst/>
              <a:cxnLst/>
              <a:rect l="l" t="t" r="r" b="b"/>
              <a:pathLst>
                <a:path w="1184275" h="224789">
                  <a:moveTo>
                    <a:pt x="1146613" y="0"/>
                  </a:moveTo>
                  <a:lnTo>
                    <a:pt x="37324" y="0"/>
                  </a:lnTo>
                  <a:lnTo>
                    <a:pt x="22795" y="2936"/>
                  </a:lnTo>
                  <a:lnTo>
                    <a:pt x="10932" y="10944"/>
                  </a:lnTo>
                  <a:lnTo>
                    <a:pt x="2933" y="22822"/>
                  </a:lnTo>
                  <a:lnTo>
                    <a:pt x="0" y="37367"/>
                  </a:lnTo>
                  <a:lnTo>
                    <a:pt x="0" y="186828"/>
                  </a:lnTo>
                  <a:lnTo>
                    <a:pt x="2933" y="201373"/>
                  </a:lnTo>
                  <a:lnTo>
                    <a:pt x="10932" y="213251"/>
                  </a:lnTo>
                  <a:lnTo>
                    <a:pt x="22795" y="221259"/>
                  </a:lnTo>
                  <a:lnTo>
                    <a:pt x="37324" y="224195"/>
                  </a:lnTo>
                  <a:lnTo>
                    <a:pt x="1146613" y="224195"/>
                  </a:lnTo>
                  <a:lnTo>
                    <a:pt x="1161141" y="221259"/>
                  </a:lnTo>
                  <a:lnTo>
                    <a:pt x="1173005" y="213251"/>
                  </a:lnTo>
                  <a:lnTo>
                    <a:pt x="1181004" y="201373"/>
                  </a:lnTo>
                  <a:lnTo>
                    <a:pt x="1183937" y="186828"/>
                  </a:lnTo>
                  <a:lnTo>
                    <a:pt x="1183937" y="37367"/>
                  </a:lnTo>
                  <a:lnTo>
                    <a:pt x="1181004" y="22822"/>
                  </a:lnTo>
                  <a:lnTo>
                    <a:pt x="1173005" y="10944"/>
                  </a:lnTo>
                  <a:lnTo>
                    <a:pt x="1161141" y="2936"/>
                  </a:lnTo>
                  <a:lnTo>
                    <a:pt x="1146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3121414" y="1683042"/>
            <a:ext cx="2258695" cy="51308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56845">
              <a:lnSpc>
                <a:spcPct val="100000"/>
              </a:lnSpc>
              <a:spcBef>
                <a:spcPts val="459"/>
              </a:spcBef>
            </a:pPr>
            <a:r>
              <a:rPr dirty="0" sz="1300" spc="-10" b="1">
                <a:solidFill>
                  <a:srgbClr val="742727"/>
                </a:solidFill>
                <a:latin typeface="Segoe UI"/>
                <a:cs typeface="Segoe UI"/>
              </a:rPr>
              <a:t>POJK</a:t>
            </a:r>
            <a:r>
              <a:rPr dirty="0" sz="1300" spc="-30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BMPK</a:t>
            </a:r>
            <a:r>
              <a:rPr dirty="0" sz="1300" spc="-3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dan</a:t>
            </a:r>
            <a:r>
              <a:rPr dirty="0" sz="1300" spc="-3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PBI</a:t>
            </a:r>
            <a:r>
              <a:rPr dirty="0" sz="1300" spc="-25" b="1">
                <a:solidFill>
                  <a:srgbClr val="742727"/>
                </a:solidFill>
                <a:latin typeface="Segoe UI"/>
                <a:cs typeface="Segoe UI"/>
              </a:rPr>
              <a:t> </a:t>
            </a:r>
            <a:r>
              <a:rPr dirty="0" sz="1300" spc="-5" b="1">
                <a:solidFill>
                  <a:srgbClr val="742727"/>
                </a:solidFill>
                <a:latin typeface="Segoe UI"/>
                <a:cs typeface="Segoe UI"/>
              </a:rPr>
              <a:t>BMPD</a:t>
            </a:r>
            <a:endParaRPr sz="13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1300" spc="-5" b="1">
                <a:solidFill>
                  <a:srgbClr val="FF6D4B"/>
                </a:solidFill>
                <a:latin typeface="Segoe UI"/>
                <a:cs typeface="Segoe UI"/>
              </a:rPr>
              <a:t>Pihak</a:t>
            </a:r>
            <a:r>
              <a:rPr dirty="0" sz="1300" spc="-4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25" b="1">
                <a:solidFill>
                  <a:srgbClr val="FF6D4B"/>
                </a:solidFill>
                <a:latin typeface="Segoe UI"/>
                <a:cs typeface="Segoe UI"/>
              </a:rPr>
              <a:t>Terkait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92364" y="2169537"/>
            <a:ext cx="3293745" cy="25920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31775" marR="5080" indent="-219710">
              <a:lnSpc>
                <a:spcPts val="1010"/>
              </a:lnSpc>
              <a:spcBef>
                <a:spcPts val="190"/>
              </a:spcBef>
              <a:buAutoNum type="arabicParenR"/>
              <a:tabLst>
                <a:tab pos="23241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pemegang</a:t>
            </a:r>
            <a:r>
              <a:rPr dirty="0" sz="9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saham</a:t>
            </a:r>
            <a:r>
              <a:rPr dirty="0" sz="9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memiliki</a:t>
            </a:r>
            <a:r>
              <a:rPr dirty="0" sz="9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saham</a:t>
            </a:r>
            <a:r>
              <a:rPr dirty="0" sz="9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min.10%</a:t>
            </a:r>
            <a:r>
              <a:rPr dirty="0" sz="9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9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modal </a:t>
            </a:r>
            <a:r>
              <a:rPr dirty="0" sz="900" spc="-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disetor</a:t>
            </a:r>
            <a:endParaRPr sz="900">
              <a:latin typeface="Segoe UI"/>
              <a:cs typeface="Segoe UI"/>
            </a:endParaRPr>
          </a:p>
          <a:p>
            <a:pPr marL="231775" indent="-219710">
              <a:lnSpc>
                <a:spcPct val="100000"/>
              </a:lnSpc>
              <a:buAutoNum type="arabicParenR"/>
              <a:tabLst>
                <a:tab pos="23241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r>
              <a:rPr dirty="0" sz="900" spc="-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Direksi</a:t>
            </a:r>
            <a:endParaRPr sz="900">
              <a:latin typeface="Segoe UI"/>
              <a:cs typeface="Segoe UI"/>
            </a:endParaRPr>
          </a:p>
          <a:p>
            <a:pPr marL="231775" indent="-219710">
              <a:lnSpc>
                <a:spcPts val="1030"/>
              </a:lnSpc>
              <a:spcBef>
                <a:spcPts val="25"/>
              </a:spcBef>
              <a:buAutoNum type="arabicParenR"/>
              <a:tabLst>
                <a:tab pos="23241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r>
              <a:rPr dirty="0" sz="9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Dewan</a:t>
            </a:r>
            <a:r>
              <a:rPr dirty="0" sz="9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Komisaris</a:t>
            </a:r>
            <a:endParaRPr sz="900">
              <a:latin typeface="Segoe UI"/>
              <a:cs typeface="Segoe UI"/>
            </a:endParaRPr>
          </a:p>
          <a:p>
            <a:pPr marL="231775" indent="-219710">
              <a:lnSpc>
                <a:spcPts val="1030"/>
              </a:lnSpc>
              <a:buAutoNum type="arabicParenR"/>
              <a:tabLst>
                <a:tab pos="23241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900" spc="3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mempunyai</a:t>
            </a:r>
            <a:r>
              <a:rPr dirty="0" sz="9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hubungan</a:t>
            </a:r>
            <a:r>
              <a:rPr dirty="0" sz="900" spc="3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keluarga</a:t>
            </a:r>
            <a:r>
              <a:rPr dirty="0" sz="9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s.d.</a:t>
            </a:r>
            <a:r>
              <a:rPr dirty="0" sz="900" spc="3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derajat</a:t>
            </a:r>
            <a:endParaRPr sz="900">
              <a:latin typeface="Segoe UI"/>
              <a:cs typeface="Segoe UI"/>
            </a:endParaRPr>
          </a:p>
          <a:p>
            <a:pPr marL="231775" marR="5715">
              <a:lnSpc>
                <a:spcPts val="1010"/>
              </a:lnSpc>
              <a:spcBef>
                <a:spcPts val="114"/>
              </a:spcBef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kedua,</a:t>
            </a:r>
            <a:r>
              <a:rPr dirty="0" sz="9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baik</a:t>
            </a:r>
            <a:r>
              <a:rPr dirty="0" sz="9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horizontal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9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vertikal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dengan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9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angka </a:t>
            </a:r>
            <a:r>
              <a:rPr dirty="0" sz="900" spc="-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1)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–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3)</a:t>
            </a:r>
            <a:endParaRPr sz="900">
              <a:latin typeface="Segoe UI"/>
              <a:cs typeface="Segoe UI"/>
            </a:endParaRPr>
          </a:p>
          <a:p>
            <a:pPr marL="231775" indent="-219710">
              <a:lnSpc>
                <a:spcPct val="100000"/>
              </a:lnSpc>
              <a:buAutoNum type="arabicParenR" startAt="5"/>
              <a:tabLst>
                <a:tab pos="23241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pejabat</a:t>
            </a:r>
            <a:r>
              <a:rPr dirty="0" sz="900" spc="-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eksekutif</a:t>
            </a:r>
            <a:endParaRPr sz="900">
              <a:latin typeface="Segoe UI"/>
              <a:cs typeface="Segoe UI"/>
            </a:endParaRPr>
          </a:p>
          <a:p>
            <a:pPr algn="r" marL="231775" marR="5080" indent="-232410">
              <a:lnSpc>
                <a:spcPts val="1030"/>
              </a:lnSpc>
              <a:spcBef>
                <a:spcPts val="25"/>
              </a:spcBef>
              <a:buAutoNum type="arabicParenR" startAt="5"/>
              <a:tabLst>
                <a:tab pos="23241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9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bukan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dimiliki</a:t>
            </a:r>
            <a:r>
              <a:rPr dirty="0" sz="9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oleh</a:t>
            </a:r>
            <a:r>
              <a:rPr dirty="0" sz="900" spc="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angka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1)</a:t>
            </a:r>
            <a:r>
              <a:rPr dirty="0" sz="900" spc="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–</a:t>
            </a:r>
            <a:endParaRPr sz="900">
              <a:latin typeface="Segoe UI"/>
              <a:cs typeface="Segoe UI"/>
            </a:endParaRPr>
          </a:p>
          <a:p>
            <a:pPr algn="r" marR="5080">
              <a:lnSpc>
                <a:spcPts val="1030"/>
              </a:lnSpc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5)</a:t>
            </a:r>
            <a:r>
              <a:rPr dirty="0" sz="900" spc="10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10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kepemilikan</a:t>
            </a:r>
            <a:r>
              <a:rPr dirty="0" sz="900" spc="10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individu</a:t>
            </a:r>
            <a:r>
              <a:rPr dirty="0" sz="900" spc="1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maupun</a:t>
            </a:r>
            <a:r>
              <a:rPr dirty="0" sz="900" spc="1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keseluruhan</a:t>
            </a:r>
            <a:r>
              <a:rPr dirty="0" sz="900" spc="10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min.25%</a:t>
            </a:r>
            <a:endParaRPr sz="900">
              <a:latin typeface="Segoe UI"/>
              <a:cs typeface="Segoe UI"/>
            </a:endParaRPr>
          </a:p>
          <a:p>
            <a:pPr algn="just" marL="231775">
              <a:lnSpc>
                <a:spcPct val="100000"/>
              </a:lnSpc>
              <a:spcBef>
                <a:spcPts val="25"/>
              </a:spcBef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9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900" spc="-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disetor</a:t>
            </a:r>
            <a:r>
              <a:rPr dirty="0" sz="9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endParaRPr sz="900">
              <a:latin typeface="Segoe UI"/>
              <a:cs typeface="Segoe UI"/>
            </a:endParaRPr>
          </a:p>
          <a:p>
            <a:pPr algn="just" marL="231775" marR="5715" indent="-219710">
              <a:lnSpc>
                <a:spcPct val="97800"/>
              </a:lnSpc>
              <a:spcBef>
                <a:spcPts val="45"/>
              </a:spcBef>
              <a:buAutoNum type="arabicParenR" startAt="7"/>
              <a:tabLst>
                <a:tab pos="23241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yang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dimiliki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oleh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pihak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angka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1)-5)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yang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kepemilikan individunya min.10%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dari modal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disetor BPR/S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tsb</a:t>
            </a:r>
            <a:endParaRPr sz="900">
              <a:latin typeface="Segoe UI"/>
              <a:cs typeface="Segoe UI"/>
            </a:endParaRPr>
          </a:p>
          <a:p>
            <a:pPr algn="just" marL="231775" indent="-219710">
              <a:lnSpc>
                <a:spcPts val="985"/>
              </a:lnSpc>
              <a:buAutoNum type="arabicParenR" startAt="7"/>
              <a:tabLst>
                <a:tab pos="23241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3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900" spc="3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3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r>
              <a:rPr dirty="0" sz="900" spc="3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Dekomnya</a:t>
            </a:r>
            <a:r>
              <a:rPr dirty="0" sz="900" spc="3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merangkap</a:t>
            </a:r>
            <a:r>
              <a:rPr dirty="0" sz="900" spc="3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jabatan</a:t>
            </a:r>
            <a:endParaRPr sz="900">
              <a:latin typeface="Segoe UI"/>
              <a:cs typeface="Segoe UI"/>
            </a:endParaRPr>
          </a:p>
          <a:p>
            <a:pPr algn="just" marL="231775" marR="5715">
              <a:lnSpc>
                <a:spcPct val="102200"/>
              </a:lnSpc>
              <a:spcBef>
                <a:spcPts val="5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sebagai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anggota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Dekom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min.50%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dari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jumlah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keseluruhan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Direksi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Dekom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BPR/S lain</a:t>
            </a:r>
            <a:endParaRPr sz="900">
              <a:latin typeface="Segoe UI"/>
              <a:cs typeface="Segoe UI"/>
            </a:endParaRPr>
          </a:p>
          <a:p>
            <a:pPr algn="r" marL="231775" marR="5080" indent="-232410">
              <a:lnSpc>
                <a:spcPts val="1010"/>
              </a:lnSpc>
              <a:buAutoNum type="arabicParenR" startAt="9"/>
              <a:tabLst>
                <a:tab pos="23241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perusahaan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min.50%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900" spc="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jumlah</a:t>
            </a:r>
            <a:r>
              <a:rPr dirty="0" sz="9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keseluruhan</a:t>
            </a:r>
            <a:r>
              <a:rPr dirty="0" sz="900" spc="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endParaRPr sz="900">
              <a:latin typeface="Segoe UI"/>
              <a:cs typeface="Segoe UI"/>
            </a:endParaRPr>
          </a:p>
          <a:p>
            <a:pPr algn="r" marR="5080">
              <a:lnSpc>
                <a:spcPct val="100000"/>
              </a:lnSpc>
              <a:spcBef>
                <a:spcPts val="20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Direksi</a:t>
            </a:r>
            <a:r>
              <a:rPr dirty="0" sz="9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9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r>
              <a:rPr dirty="0" sz="900" spc="1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Dewan</a:t>
            </a:r>
            <a:r>
              <a:rPr dirty="0" sz="9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Komisaris</a:t>
            </a:r>
            <a:r>
              <a:rPr dirty="0" sz="9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merupakan</a:t>
            </a:r>
            <a:r>
              <a:rPr dirty="0" sz="9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92364" y="4739001"/>
            <a:ext cx="3293110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1775">
              <a:lnSpc>
                <a:spcPts val="1030"/>
              </a:lnSpc>
              <a:spcBef>
                <a:spcPts val="100"/>
              </a:spcBef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Dewan</a:t>
            </a:r>
            <a:r>
              <a:rPr dirty="0" sz="9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Komisaris</a:t>
            </a:r>
            <a:r>
              <a:rPr dirty="0" sz="9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BPR/S;</a:t>
            </a:r>
            <a:r>
              <a:rPr dirty="0" sz="9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900">
              <a:latin typeface="Segoe UI"/>
              <a:cs typeface="Segoe UI"/>
            </a:endParaRPr>
          </a:p>
          <a:p>
            <a:pPr marL="12700">
              <a:lnSpc>
                <a:spcPts val="1030"/>
              </a:lnSpc>
              <a:tabLst>
                <a:tab pos="1324610" algn="l"/>
                <a:tab pos="1932305" algn="l"/>
                <a:tab pos="2434590" algn="l"/>
                <a:tab pos="2814955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10)</a:t>
            </a:r>
            <a:r>
              <a:rPr dirty="0" sz="900" spc="28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peminjam/nasabah	penerima	fasilitas	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	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diberikan</a:t>
            </a:r>
            <a:endParaRPr sz="900">
              <a:latin typeface="Segoe UI"/>
              <a:cs typeface="Segoe UI"/>
            </a:endParaRPr>
          </a:p>
          <a:p>
            <a:pPr marL="231775">
              <a:lnSpc>
                <a:spcPct val="100000"/>
              </a:lnSpc>
              <a:spcBef>
                <a:spcPts val="25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jaminan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oleh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angka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1)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–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9)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159874" y="2195239"/>
            <a:ext cx="0" cy="4184650"/>
          </a:xfrm>
          <a:custGeom>
            <a:avLst/>
            <a:gdLst/>
            <a:ahLst/>
            <a:cxnLst/>
            <a:rect l="l" t="t" r="r" b="b"/>
            <a:pathLst>
              <a:path w="0" h="4184650">
                <a:moveTo>
                  <a:pt x="0" y="0"/>
                </a:moveTo>
                <a:lnTo>
                  <a:pt x="0" y="4184111"/>
                </a:lnTo>
              </a:path>
            </a:pathLst>
          </a:custGeom>
          <a:ln w="15398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328402" y="2169537"/>
            <a:ext cx="3406775" cy="43116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31775" marR="5715" indent="-219710">
              <a:lnSpc>
                <a:spcPts val="1010"/>
              </a:lnSpc>
              <a:spcBef>
                <a:spcPts val="190"/>
              </a:spcBef>
              <a:tabLst>
                <a:tab pos="1654810" algn="l"/>
                <a:tab pos="2055495" algn="l"/>
                <a:tab pos="2799715" algn="l"/>
              </a:tabLst>
            </a:pP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1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)   </a:t>
            </a:r>
            <a:r>
              <a:rPr dirty="0" sz="900" spc="-114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pe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r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or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an</a:t>
            </a:r>
            <a:r>
              <a:rPr dirty="0" sz="900" spc="-15" b="1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an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/pe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ru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ahaa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yan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g	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er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u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p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aka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n	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pe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900" spc="-15" b="1">
                <a:solidFill>
                  <a:srgbClr val="3F3F3F"/>
                </a:solidFill>
                <a:latin typeface="Segoe UI"/>
                <a:cs typeface="Segoe UI"/>
              </a:rPr>
              <a:t>g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e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n</a:t>
            </a:r>
            <a:r>
              <a:rPr dirty="0" sz="900" spc="-15" b="1">
                <a:solidFill>
                  <a:srgbClr val="3F3F3F"/>
                </a:solidFill>
                <a:latin typeface="Segoe UI"/>
                <a:cs typeface="Segoe UI"/>
              </a:rPr>
              <a:t>d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a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l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i 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endParaRPr sz="900">
              <a:latin typeface="Segoe UI"/>
              <a:cs typeface="Segoe UI"/>
            </a:endParaRPr>
          </a:p>
          <a:p>
            <a:pPr marL="231775">
              <a:lnSpc>
                <a:spcPct val="100000"/>
              </a:lnSpc>
              <a:tabLst>
                <a:tab pos="1021715" algn="l"/>
                <a:tab pos="1856739" algn="l"/>
                <a:tab pos="2635885" algn="l"/>
                <a:tab pos="3061335" algn="l"/>
              </a:tabLst>
            </a:pP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Pengendali:	perorangan/	perusahaan	yang	secara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48091" y="2577969"/>
            <a:ext cx="14065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langsung/</a:t>
            </a:r>
            <a:r>
              <a:rPr dirty="0" sz="900" spc="-4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tidak</a:t>
            </a:r>
            <a:r>
              <a:rPr dirty="0" sz="900" spc="-4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C06E00"/>
                </a:solidFill>
                <a:latin typeface="Segoe UI"/>
                <a:cs typeface="Segoe UI"/>
              </a:rPr>
              <a:t>langsung: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48091" y="2702937"/>
            <a:ext cx="3187065" cy="138557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230504" marR="5080" indent="-218440">
              <a:lnSpc>
                <a:spcPct val="102200"/>
              </a:lnSpc>
              <a:spcBef>
                <a:spcPts val="75"/>
              </a:spcBef>
              <a:buAutoNum type="alphaLcPeriod"/>
              <a:tabLst>
                <a:tab pos="23114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memiliki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10%/lebih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saham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secara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sendiri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atau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bersama-sama;</a:t>
            </a:r>
            <a:endParaRPr sz="900">
              <a:latin typeface="Segoe UI"/>
              <a:cs typeface="Segoe UI"/>
            </a:endParaRPr>
          </a:p>
          <a:p>
            <a:pPr algn="just" marL="230504" indent="-218440">
              <a:lnSpc>
                <a:spcPts val="1010"/>
              </a:lnSpc>
              <a:buAutoNum type="alphaLcPeriod"/>
              <a:tabLst>
                <a:tab pos="23114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melakukan</a:t>
            </a:r>
            <a:r>
              <a:rPr dirty="0" sz="900" spc="4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tindakan</a:t>
            </a:r>
            <a:r>
              <a:rPr dirty="0" sz="900" spc="4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900" spc="4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mencapai</a:t>
            </a:r>
            <a:r>
              <a:rPr dirty="0" sz="900" spc="4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tujuan</a:t>
            </a:r>
            <a:r>
              <a:rPr dirty="0" sz="900" spc="4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bersama</a:t>
            </a:r>
            <a:endParaRPr sz="900">
              <a:latin typeface="Segoe UI"/>
              <a:cs typeface="Segoe UI"/>
            </a:endParaRPr>
          </a:p>
          <a:p>
            <a:pPr algn="just" marL="230504" marR="5080">
              <a:lnSpc>
                <a:spcPct val="102200"/>
              </a:lnSpc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mengendalikan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(dengan/tanpa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perjanjian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tertulis)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memiliki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10%/lebih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saham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BPR/S;</a:t>
            </a:r>
            <a:endParaRPr sz="900">
              <a:latin typeface="Segoe UI"/>
              <a:cs typeface="Segoe UI"/>
            </a:endParaRPr>
          </a:p>
          <a:p>
            <a:pPr algn="just" marL="230504" indent="-218440">
              <a:lnSpc>
                <a:spcPts val="985"/>
              </a:lnSpc>
              <a:buAutoNum type="alphaLcPeriod" startAt="3"/>
              <a:tabLst>
                <a:tab pos="23114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memiliki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kewenangan</a:t>
            </a:r>
            <a:r>
              <a:rPr dirty="0" sz="9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900" spc="27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kemampuan</a:t>
            </a:r>
            <a:r>
              <a:rPr dirty="0" sz="9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7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endParaRPr sz="900">
              <a:latin typeface="Segoe UI"/>
              <a:cs typeface="Segoe UI"/>
            </a:endParaRPr>
          </a:p>
          <a:p>
            <a:pPr algn="just" marL="230504" marR="5080">
              <a:lnSpc>
                <a:spcPct val="97800"/>
              </a:lnSpc>
              <a:spcBef>
                <a:spcPts val="50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menyetujui,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mengangkat,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memberhentikan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anggota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Dewan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Komisaris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dan/atau</a:t>
            </a:r>
            <a:r>
              <a:rPr dirty="0" sz="9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r>
              <a:rPr dirty="0" sz="900" spc="2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Direksi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BPR/S;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endParaRPr sz="900">
              <a:latin typeface="Segoe UI"/>
              <a:cs typeface="Segoe UI"/>
            </a:endParaRPr>
          </a:p>
          <a:p>
            <a:pPr algn="just" marL="230504" indent="-218440">
              <a:lnSpc>
                <a:spcPct val="100000"/>
              </a:lnSpc>
              <a:spcBef>
                <a:spcPts val="25"/>
              </a:spcBef>
              <a:buAutoNum type="alphaLcPeriod" startAt="4"/>
              <a:tabLst>
                <a:tab pos="231140" algn="l"/>
              </a:tabLst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memiliki</a:t>
            </a:r>
            <a:r>
              <a:rPr dirty="0" sz="900" spc="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kemampuan</a:t>
            </a:r>
            <a:r>
              <a:rPr dirty="0" sz="900" spc="2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900" spc="2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menentukan</a:t>
            </a:r>
            <a:r>
              <a:rPr dirty="0" sz="900" spc="2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26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kebijakan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66239" y="4050153"/>
            <a:ext cx="77787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strategis</a:t>
            </a:r>
            <a:r>
              <a:rPr dirty="0" sz="900" spc="-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28402" y="4190361"/>
            <a:ext cx="3406140" cy="976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Angka</a:t>
            </a:r>
            <a:r>
              <a:rPr dirty="0" sz="9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2)</a:t>
            </a:r>
            <a:r>
              <a:rPr dirty="0" sz="9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–</a:t>
            </a:r>
            <a:r>
              <a:rPr dirty="0" sz="9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3)</a:t>
            </a:r>
            <a:r>
              <a:rPr dirty="0" sz="9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9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berubah</a:t>
            </a:r>
            <a:endParaRPr sz="900">
              <a:latin typeface="Segoe UI"/>
              <a:cs typeface="Segoe UI"/>
            </a:endParaRPr>
          </a:p>
          <a:p>
            <a:pPr marL="231775" marR="5080" indent="-219710">
              <a:lnSpc>
                <a:spcPts val="1010"/>
              </a:lnSpc>
              <a:spcBef>
                <a:spcPts val="114"/>
              </a:spcBef>
              <a:buAutoNum type="arabicParenR" startAt="4"/>
              <a:tabLst>
                <a:tab pos="23241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mempunyai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hubungan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keluarga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s.d.</a:t>
            </a:r>
            <a:r>
              <a:rPr dirty="0" sz="900" spc="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derajat</a:t>
            </a:r>
            <a:r>
              <a:rPr dirty="0" sz="900" spc="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kedua, </a:t>
            </a:r>
            <a:r>
              <a:rPr dirty="0" sz="900" spc="-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baik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horizontal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vertikal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dari:</a:t>
            </a:r>
            <a:endParaRPr sz="900">
              <a:latin typeface="Segoe UI"/>
              <a:cs typeface="Segoe UI"/>
            </a:endParaRPr>
          </a:p>
          <a:p>
            <a:pPr lvl="1" marL="450215" marR="5080" indent="-218440">
              <a:lnSpc>
                <a:spcPts val="1100"/>
              </a:lnSpc>
              <a:spcBef>
                <a:spcPts val="20"/>
              </a:spcBef>
              <a:buAutoNum type="alphaLcParenR"/>
              <a:tabLst>
                <a:tab pos="45085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perorangan</a:t>
            </a:r>
            <a:r>
              <a:rPr dirty="0" sz="900" spc="20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yang</a:t>
            </a:r>
            <a:r>
              <a:rPr dirty="0" sz="900" spc="20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merupakan</a:t>
            </a:r>
            <a:r>
              <a:rPr dirty="0" sz="900" spc="204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pengendali</a:t>
            </a:r>
            <a:r>
              <a:rPr dirty="0" sz="900" spc="2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900" spc="2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pada </a:t>
            </a:r>
            <a:r>
              <a:rPr dirty="0" sz="900" spc="-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angka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1);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endParaRPr sz="900">
              <a:latin typeface="Segoe UI"/>
              <a:cs typeface="Segoe UI"/>
            </a:endParaRPr>
          </a:p>
          <a:p>
            <a:pPr lvl="1" marL="450215" indent="-219075">
              <a:lnSpc>
                <a:spcPts val="950"/>
              </a:lnSpc>
              <a:buAutoNum type="alphaLcParenR"/>
              <a:tabLst>
                <a:tab pos="450850" algn="l"/>
              </a:tabLst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anggota</a:t>
            </a:r>
            <a:r>
              <a:rPr dirty="0" sz="900" spc="2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Direksi</a:t>
            </a:r>
            <a:r>
              <a:rPr dirty="0" sz="900" spc="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900" spc="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Dewan</a:t>
            </a:r>
            <a:r>
              <a:rPr dirty="0" sz="900" spc="2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Komisaris 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900" spc="229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endParaRPr sz="900">
              <a:latin typeface="Segoe UI"/>
              <a:cs typeface="Segoe UI"/>
            </a:endParaRPr>
          </a:p>
          <a:p>
            <a:pPr marL="450215">
              <a:lnSpc>
                <a:spcPct val="100000"/>
              </a:lnSpc>
              <a:spcBef>
                <a:spcPts val="25"/>
              </a:spcBef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900" spc="-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angka</a:t>
            </a:r>
            <a:r>
              <a:rPr dirty="0" sz="9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2)</a:t>
            </a:r>
            <a:r>
              <a:rPr dirty="0" sz="9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dan/atau</a:t>
            </a:r>
            <a:r>
              <a:rPr dirty="0" sz="9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angka</a:t>
            </a:r>
            <a:r>
              <a:rPr dirty="0" sz="9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3)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28402" y="5540625"/>
            <a:ext cx="15671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Angka</a:t>
            </a:r>
            <a:r>
              <a:rPr dirty="0" sz="9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5)</a:t>
            </a:r>
            <a:r>
              <a:rPr dirty="0" sz="9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b="1">
                <a:solidFill>
                  <a:srgbClr val="3F3F3F"/>
                </a:solidFill>
                <a:latin typeface="Segoe UI"/>
                <a:cs typeface="Segoe UI"/>
              </a:rPr>
              <a:t>–</a:t>
            </a:r>
            <a:r>
              <a:rPr dirty="0" sz="9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 b="1">
                <a:solidFill>
                  <a:srgbClr val="3F3F3F"/>
                </a:solidFill>
                <a:latin typeface="Segoe UI"/>
                <a:cs typeface="Segoe UI"/>
              </a:rPr>
              <a:t>10)</a:t>
            </a:r>
            <a:r>
              <a:rPr dirty="0" sz="900" spc="-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900" spc="-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 b="1">
                <a:solidFill>
                  <a:srgbClr val="3F3F3F"/>
                </a:solidFill>
                <a:latin typeface="Segoe UI"/>
                <a:cs typeface="Segoe UI"/>
              </a:rPr>
              <a:t>berubah</a:t>
            </a:r>
            <a:endParaRPr sz="900">
              <a:latin typeface="Segoe UI"/>
              <a:cs typeface="Segoe UI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306444" y="1998780"/>
            <a:ext cx="3589020" cy="4363720"/>
            <a:chOff x="6306444" y="1998780"/>
            <a:chExt cx="3589020" cy="4363720"/>
          </a:xfrm>
        </p:grpSpPr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57305" y="1998780"/>
              <a:ext cx="337972" cy="338359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6306444" y="5739338"/>
              <a:ext cx="3529329" cy="622935"/>
            </a:xfrm>
            <a:custGeom>
              <a:avLst/>
              <a:gdLst/>
              <a:ahLst/>
              <a:cxnLst/>
              <a:rect l="l" t="t" r="r" b="b"/>
              <a:pathLst>
                <a:path w="3529329" h="622935">
                  <a:moveTo>
                    <a:pt x="3528724" y="0"/>
                  </a:moveTo>
                  <a:lnTo>
                    <a:pt x="0" y="0"/>
                  </a:lnTo>
                  <a:lnTo>
                    <a:pt x="0" y="622677"/>
                  </a:lnTo>
                  <a:lnTo>
                    <a:pt x="3528724" y="622677"/>
                  </a:lnTo>
                  <a:lnTo>
                    <a:pt x="3528724" y="0"/>
                  </a:lnTo>
                  <a:close/>
                </a:path>
              </a:pathLst>
            </a:custGeom>
            <a:solidFill>
              <a:srgbClr val="F0D2D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6491189" y="5189105"/>
            <a:ext cx="3324860" cy="349250"/>
          </a:xfrm>
          <a:prstGeom prst="rect">
            <a:avLst/>
          </a:prstGeom>
          <a:solidFill>
            <a:srgbClr val="FFE8C9"/>
          </a:solidFill>
        </p:spPr>
        <p:txBody>
          <a:bodyPr wrap="square" lIns="0" tIns="52705" rIns="0" bIns="0" rtlCol="0" vert="horz">
            <a:spAutoFit/>
          </a:bodyPr>
          <a:lstStyle/>
          <a:p>
            <a:pPr marL="73660" marR="66040">
              <a:lnSpc>
                <a:spcPts val="1010"/>
              </a:lnSpc>
              <a:spcBef>
                <a:spcPts val="415"/>
              </a:spcBef>
            </a:pP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Hubungan</a:t>
            </a:r>
            <a:r>
              <a:rPr dirty="0" sz="900" spc="1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keluarga</a:t>
            </a:r>
            <a:r>
              <a:rPr dirty="0" sz="900" spc="15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besan</a:t>
            </a:r>
            <a:r>
              <a:rPr dirty="0" sz="900" spc="1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dihapus</a:t>
            </a:r>
            <a:r>
              <a:rPr dirty="0" sz="900" spc="15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menyelaraskan</a:t>
            </a:r>
            <a:r>
              <a:rPr dirty="0" sz="900" spc="16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dengan </a:t>
            </a:r>
            <a:r>
              <a:rPr dirty="0" sz="900" spc="-2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pengaturan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BMPK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BUK</a:t>
            </a:r>
            <a:r>
              <a:rPr dirty="0" sz="900" spc="-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 BMPD BUS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  <p:sp>
        <p:nvSpPr>
          <p:cNvPr id="39" name="object 39"/>
          <p:cNvSpPr txBox="1"/>
          <p:nvPr/>
        </p:nvSpPr>
        <p:spPr>
          <a:xfrm>
            <a:off x="6367656" y="5769225"/>
            <a:ext cx="3406140" cy="5715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99300"/>
              </a:lnSpc>
              <a:spcBef>
                <a:spcPts val="105"/>
              </a:spcBef>
            </a:pP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Dalam hal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penyediaan dana/penyaluran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 kepada pihak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selain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 angka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1)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–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10)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digunakan untuk keuntungan pihak terkait, hal tsb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dapat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dikategorikan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sbg </a:t>
            </a:r>
            <a:r>
              <a:rPr dirty="0" sz="900" spc="-10">
                <a:solidFill>
                  <a:srgbClr val="3F3F3F"/>
                </a:solidFill>
                <a:latin typeface="Segoe UI"/>
                <a:cs typeface="Segoe UI"/>
              </a:rPr>
              <a:t>penyediaan dana/penyaluran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dana kepada </a:t>
            </a:r>
            <a:r>
              <a:rPr dirty="0" sz="90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900" spc="-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900" spc="-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endParaRPr sz="9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171" y="1167006"/>
            <a:ext cx="317500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P</a:t>
            </a:r>
            <a:r>
              <a:rPr dirty="0" spc="-250"/>
              <a:t>O</a:t>
            </a:r>
            <a:r>
              <a:rPr dirty="0" spc="-390"/>
              <a:t>K</a:t>
            </a:r>
            <a:r>
              <a:rPr dirty="0" spc="-105"/>
              <a:t>O</a:t>
            </a:r>
            <a:r>
              <a:rPr dirty="0" spc="-229"/>
              <a:t>K</a:t>
            </a:r>
            <a:r>
              <a:rPr dirty="0" spc="-40"/>
              <a:t> </a:t>
            </a:r>
            <a:r>
              <a:rPr dirty="0" spc="-434"/>
              <a:t>P</a:t>
            </a:r>
            <a:r>
              <a:rPr dirty="0" spc="-430"/>
              <a:t>E</a:t>
            </a:r>
            <a:r>
              <a:rPr dirty="0" spc="-105"/>
              <a:t>N</a:t>
            </a:r>
            <a:r>
              <a:rPr dirty="0" spc="-250"/>
              <a:t>G</a:t>
            </a:r>
            <a:r>
              <a:rPr dirty="0" spc="-260"/>
              <a:t>A</a:t>
            </a:r>
            <a:r>
              <a:rPr dirty="0" spc="-350"/>
              <a:t>T</a:t>
            </a:r>
            <a:r>
              <a:rPr dirty="0" spc="-235"/>
              <a:t>U</a:t>
            </a:r>
            <a:r>
              <a:rPr dirty="0" spc="-380"/>
              <a:t>R</a:t>
            </a:r>
            <a:r>
              <a:rPr dirty="0" spc="-105"/>
              <a:t>A</a:t>
            </a:r>
            <a:r>
              <a:rPr dirty="0" spc="-9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17853" y="1738550"/>
            <a:ext cx="0" cy="4632325"/>
          </a:xfrm>
          <a:custGeom>
            <a:avLst/>
            <a:gdLst/>
            <a:ahLst/>
            <a:cxnLst/>
            <a:rect l="l" t="t" r="r" b="b"/>
            <a:pathLst>
              <a:path w="0" h="4632325">
                <a:moveTo>
                  <a:pt x="0" y="0"/>
                </a:moveTo>
                <a:lnTo>
                  <a:pt x="0" y="4632199"/>
                </a:lnTo>
              </a:path>
              <a:path w="0" h="4632325">
                <a:moveTo>
                  <a:pt x="0" y="0"/>
                </a:moveTo>
                <a:lnTo>
                  <a:pt x="0" y="4632199"/>
                </a:lnTo>
              </a:path>
            </a:pathLst>
          </a:custGeom>
          <a:ln w="15407">
            <a:solidFill>
              <a:srgbClr val="FF960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2626011" y="1831488"/>
            <a:ext cx="7253605" cy="2856230"/>
            <a:chOff x="2626011" y="1831488"/>
            <a:chExt cx="7253605" cy="2856230"/>
          </a:xfrm>
        </p:grpSpPr>
        <p:sp>
          <p:nvSpPr>
            <p:cNvPr id="5" name="object 5"/>
            <p:cNvSpPr/>
            <p:nvPr/>
          </p:nvSpPr>
          <p:spPr>
            <a:xfrm>
              <a:off x="2631149" y="1987994"/>
              <a:ext cx="7243445" cy="2694940"/>
            </a:xfrm>
            <a:custGeom>
              <a:avLst/>
              <a:gdLst/>
              <a:ahLst/>
              <a:cxnLst/>
              <a:rect l="l" t="t" r="r" b="b"/>
              <a:pathLst>
                <a:path w="7243445" h="2694940">
                  <a:moveTo>
                    <a:pt x="7243273" y="0"/>
                  </a:moveTo>
                  <a:lnTo>
                    <a:pt x="0" y="0"/>
                  </a:lnTo>
                  <a:lnTo>
                    <a:pt x="0" y="2694533"/>
                  </a:lnTo>
                  <a:lnTo>
                    <a:pt x="7243273" y="2694533"/>
                  </a:lnTo>
                  <a:lnTo>
                    <a:pt x="72432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631149" y="1987994"/>
              <a:ext cx="7243445" cy="2694940"/>
            </a:xfrm>
            <a:custGeom>
              <a:avLst/>
              <a:gdLst/>
              <a:ahLst/>
              <a:cxnLst/>
              <a:rect l="l" t="t" r="r" b="b"/>
              <a:pathLst>
                <a:path w="7243445" h="2694940">
                  <a:moveTo>
                    <a:pt x="0" y="0"/>
                  </a:moveTo>
                  <a:lnTo>
                    <a:pt x="7243272" y="0"/>
                  </a:lnTo>
                  <a:lnTo>
                    <a:pt x="7243272" y="2694533"/>
                  </a:lnTo>
                  <a:lnTo>
                    <a:pt x="0" y="2694533"/>
                  </a:lnTo>
                  <a:lnTo>
                    <a:pt x="0" y="0"/>
                  </a:lnTo>
                  <a:close/>
                </a:path>
              </a:pathLst>
            </a:custGeom>
            <a:ln w="10276">
              <a:solidFill>
                <a:srgbClr val="192E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776760" y="1831488"/>
              <a:ext cx="2898140" cy="313055"/>
            </a:xfrm>
            <a:custGeom>
              <a:avLst/>
              <a:gdLst/>
              <a:ahLst/>
              <a:cxnLst/>
              <a:rect l="l" t="t" r="r" b="b"/>
              <a:pathLst>
                <a:path w="2898140" h="313055">
                  <a:moveTo>
                    <a:pt x="2845504" y="0"/>
                  </a:moveTo>
                  <a:lnTo>
                    <a:pt x="52109" y="0"/>
                  </a:lnTo>
                  <a:lnTo>
                    <a:pt x="31825" y="4099"/>
                  </a:lnTo>
                  <a:lnTo>
                    <a:pt x="15262" y="15279"/>
                  </a:lnTo>
                  <a:lnTo>
                    <a:pt x="4094" y="31862"/>
                  </a:lnTo>
                  <a:lnTo>
                    <a:pt x="0" y="52169"/>
                  </a:lnTo>
                  <a:lnTo>
                    <a:pt x="0" y="260841"/>
                  </a:lnTo>
                  <a:lnTo>
                    <a:pt x="4094" y="281148"/>
                  </a:lnTo>
                  <a:lnTo>
                    <a:pt x="15262" y="297730"/>
                  </a:lnTo>
                  <a:lnTo>
                    <a:pt x="31825" y="308910"/>
                  </a:lnTo>
                  <a:lnTo>
                    <a:pt x="52109" y="313010"/>
                  </a:lnTo>
                  <a:lnTo>
                    <a:pt x="2845504" y="313010"/>
                  </a:lnTo>
                  <a:lnTo>
                    <a:pt x="2865788" y="308910"/>
                  </a:lnTo>
                  <a:lnTo>
                    <a:pt x="2882351" y="297730"/>
                  </a:lnTo>
                  <a:lnTo>
                    <a:pt x="2893519" y="281148"/>
                  </a:lnTo>
                  <a:lnTo>
                    <a:pt x="2897614" y="260841"/>
                  </a:lnTo>
                  <a:lnTo>
                    <a:pt x="2897614" y="52169"/>
                  </a:lnTo>
                  <a:lnTo>
                    <a:pt x="2893519" y="31862"/>
                  </a:lnTo>
                  <a:lnTo>
                    <a:pt x="2882351" y="15279"/>
                  </a:lnTo>
                  <a:lnTo>
                    <a:pt x="2865788" y="4099"/>
                  </a:lnTo>
                  <a:lnTo>
                    <a:pt x="28455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2864091" y="1877887"/>
            <a:ext cx="272224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5" b="1">
                <a:solidFill>
                  <a:srgbClr val="FF6D4B"/>
                </a:solidFill>
                <a:latin typeface="Segoe UI"/>
                <a:cs typeface="Segoe UI"/>
              </a:rPr>
              <a:t>Penyediaan</a:t>
            </a:r>
            <a:r>
              <a:rPr dirty="0" sz="1300" spc="-3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Dana/Penyaluran</a:t>
            </a:r>
            <a:r>
              <a:rPr dirty="0" sz="1300" spc="-35" b="1">
                <a:solidFill>
                  <a:srgbClr val="FF6D4B"/>
                </a:solidFill>
                <a:latin typeface="Segoe UI"/>
                <a:cs typeface="Segoe UI"/>
              </a:rPr>
              <a:t> </a:t>
            </a:r>
            <a:r>
              <a:rPr dirty="0" sz="1300" spc="-10" b="1">
                <a:solidFill>
                  <a:srgbClr val="FF6D4B"/>
                </a:solidFill>
                <a:latin typeface="Segoe UI"/>
                <a:cs typeface="Segoe UI"/>
              </a:rPr>
              <a:t>Dana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1160" y="2305844"/>
            <a:ext cx="6910070" cy="1360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5190" marR="33655" indent="-533400">
              <a:lnSpc>
                <a:spcPct val="105500"/>
              </a:lnSpc>
              <a:spcBef>
                <a:spcPts val="100"/>
              </a:spcBef>
              <a:tabLst>
                <a:tab pos="811530" algn="l"/>
              </a:tabLst>
            </a:pPr>
            <a:r>
              <a:rPr dirty="0" u="sng" sz="1100">
                <a:solidFill>
                  <a:srgbClr val="3F3F3F"/>
                </a:solidFill>
                <a:uFill>
                  <a:solidFill>
                    <a:srgbClr val="ED1C24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10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1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dana/penyaluran</a:t>
            </a:r>
            <a:r>
              <a:rPr dirty="0" sz="1100" spc="4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antar</a:t>
            </a:r>
            <a:r>
              <a:rPr dirty="0" sz="1100" spc="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bank</a:t>
            </a:r>
            <a:r>
              <a:rPr dirty="0" sz="1100" spc="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pada</a:t>
            </a:r>
            <a:r>
              <a:rPr dirty="0" sz="1100" spc="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100" spc="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lain</a:t>
            </a:r>
            <a:r>
              <a:rPr dirty="0" sz="1100" spc="4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yang </a:t>
            </a:r>
            <a:r>
              <a:rPr dirty="0" sz="1100" spc="-2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merupakan</a:t>
            </a:r>
            <a:r>
              <a:rPr dirty="0" sz="1100" spc="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  <a:p>
            <a:pPr marL="104139" marR="6210300" indent="-92075">
              <a:lnSpc>
                <a:spcPct val="101099"/>
              </a:lnSpc>
              <a:spcBef>
                <a:spcPts val="229"/>
              </a:spcBef>
            </a:pPr>
            <a:r>
              <a:rPr dirty="0" sz="1900" spc="4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900" spc="15" b="1">
                <a:solidFill>
                  <a:srgbClr val="3F3F3F"/>
                </a:solidFill>
                <a:latin typeface="Segoe UI"/>
                <a:cs typeface="Segoe UI"/>
              </a:rPr>
              <a:t>ak</a:t>
            </a:r>
            <a:r>
              <a:rPr dirty="0" sz="1900" spc="10" b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900" b="1">
                <a:solidFill>
                  <a:srgbClr val="3F3F3F"/>
                </a:solidFill>
                <a:latin typeface="Segoe UI"/>
                <a:cs typeface="Segoe UI"/>
              </a:rPr>
              <a:t>.  </a:t>
            </a:r>
            <a:r>
              <a:rPr dirty="0" sz="1900" spc="15" b="1">
                <a:solidFill>
                  <a:srgbClr val="3F3F3F"/>
                </a:solidFill>
                <a:latin typeface="Segoe UI"/>
                <a:cs typeface="Segoe UI"/>
              </a:rPr>
              <a:t>20%</a:t>
            </a:r>
            <a:endParaRPr sz="1900">
              <a:latin typeface="Segoe UI"/>
              <a:cs typeface="Segoe UI"/>
            </a:endParaRPr>
          </a:p>
          <a:p>
            <a:pPr marL="915035" marR="5080" indent="-562610">
              <a:lnSpc>
                <a:spcPct val="107300"/>
              </a:lnSpc>
              <a:spcBef>
                <a:spcPts val="55"/>
              </a:spcBef>
              <a:tabLst>
                <a:tab pos="840740" algn="l"/>
              </a:tabLst>
            </a:pPr>
            <a:r>
              <a:rPr dirty="0" u="sng" sz="1100">
                <a:solidFill>
                  <a:srgbClr val="3F3F3F"/>
                </a:solidFill>
                <a:uFill>
                  <a:solidFill>
                    <a:srgbClr val="ED1C24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10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dari</a:t>
            </a:r>
            <a:r>
              <a:rPr dirty="0" sz="1100" spc="12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modal</a:t>
            </a:r>
            <a:r>
              <a:rPr dirty="0" sz="1100" spc="12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BPR/S</a:t>
            </a:r>
            <a:r>
              <a:rPr dirty="0" sz="11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untuk</a:t>
            </a:r>
            <a:r>
              <a:rPr dirty="0" sz="11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penyediaan</a:t>
            </a:r>
            <a:r>
              <a:rPr dirty="0" sz="11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dalam</a:t>
            </a:r>
            <a:r>
              <a:rPr dirty="0" sz="1100" spc="1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bentuk</a:t>
            </a:r>
            <a:r>
              <a:rPr dirty="0" sz="11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kredit</a:t>
            </a:r>
            <a:r>
              <a:rPr dirty="0" sz="1100" spc="13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atau</a:t>
            </a:r>
            <a:r>
              <a:rPr dirty="0" sz="11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penyaluran</a:t>
            </a:r>
            <a:r>
              <a:rPr dirty="0" sz="1100" spc="1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dana</a:t>
            </a:r>
            <a:r>
              <a:rPr dirty="0" sz="1100" spc="1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dalam </a:t>
            </a:r>
            <a:r>
              <a:rPr dirty="0" sz="1100" spc="-28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bentuk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pembiayaan</a:t>
            </a:r>
            <a:r>
              <a:rPr dirty="0" sz="1100" spc="4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100" spc="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3F3F3F"/>
                </a:solidFill>
                <a:latin typeface="Segoe UI"/>
                <a:cs typeface="Segoe UI"/>
              </a:rPr>
              <a:t>1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peminjam/nasabah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penerima</a:t>
            </a:r>
            <a:r>
              <a:rPr dirty="0" sz="1100" spc="3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fasilitas</a:t>
            </a:r>
            <a:r>
              <a:rPr dirty="0" sz="1100" spc="2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100" spc="4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100" spc="3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77681" y="3944344"/>
            <a:ext cx="704215" cy="60833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04139" marR="5080" indent="-92075">
              <a:lnSpc>
                <a:spcPct val="101099"/>
              </a:lnSpc>
              <a:spcBef>
                <a:spcPts val="75"/>
              </a:spcBef>
            </a:pPr>
            <a:r>
              <a:rPr dirty="0" sz="1900" spc="40" b="1">
                <a:solidFill>
                  <a:srgbClr val="3F3F3F"/>
                </a:solidFill>
                <a:latin typeface="Segoe UI"/>
                <a:cs typeface="Segoe UI"/>
              </a:rPr>
              <a:t>M</a:t>
            </a:r>
            <a:r>
              <a:rPr dirty="0" sz="1900" spc="15" b="1">
                <a:solidFill>
                  <a:srgbClr val="3F3F3F"/>
                </a:solidFill>
                <a:latin typeface="Segoe UI"/>
                <a:cs typeface="Segoe UI"/>
              </a:rPr>
              <a:t>ak</a:t>
            </a:r>
            <a:r>
              <a:rPr dirty="0" sz="1900" spc="10" b="1">
                <a:solidFill>
                  <a:srgbClr val="3F3F3F"/>
                </a:solidFill>
                <a:latin typeface="Segoe UI"/>
                <a:cs typeface="Segoe UI"/>
              </a:rPr>
              <a:t>s</a:t>
            </a:r>
            <a:r>
              <a:rPr dirty="0" sz="1900" b="1">
                <a:solidFill>
                  <a:srgbClr val="3F3F3F"/>
                </a:solidFill>
                <a:latin typeface="Segoe UI"/>
                <a:cs typeface="Segoe UI"/>
              </a:rPr>
              <a:t>.  </a:t>
            </a:r>
            <a:r>
              <a:rPr dirty="0" sz="1900" spc="15" b="1">
                <a:solidFill>
                  <a:srgbClr val="3F3F3F"/>
                </a:solidFill>
                <a:latin typeface="Segoe UI"/>
                <a:cs typeface="Segoe UI"/>
              </a:rPr>
              <a:t>30%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42889" y="3967004"/>
            <a:ext cx="5890895" cy="54991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102699"/>
              </a:lnSpc>
              <a:spcBef>
                <a:spcPts val="160"/>
              </a:spcBef>
            </a:pP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dari modal BPR/S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untuk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penyediaan dana dalam bentuk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kredit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atau penyaluran dana dalam 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bentuk</a:t>
            </a:r>
            <a:r>
              <a:rPr dirty="0" sz="1100" spc="15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pembiayaan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kepada</a:t>
            </a:r>
            <a:r>
              <a:rPr dirty="0" sz="1100" spc="1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C06E00"/>
                </a:solidFill>
                <a:latin typeface="Segoe UI"/>
                <a:cs typeface="Segoe UI"/>
              </a:rPr>
              <a:t>1</a:t>
            </a:r>
            <a:r>
              <a:rPr dirty="0" sz="1100" spc="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C06E00"/>
                </a:solidFill>
                <a:latin typeface="Segoe UI"/>
                <a:cs typeface="Segoe UI"/>
              </a:rPr>
              <a:t>kelompok</a:t>
            </a: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peminjam/</a:t>
            </a:r>
            <a:r>
              <a:rPr dirty="0" sz="1100" spc="15" b="1">
                <a:solidFill>
                  <a:srgbClr val="C06E00"/>
                </a:solidFill>
                <a:latin typeface="Segoe UI"/>
                <a:cs typeface="Segoe UI"/>
              </a:rPr>
              <a:t>kelompok</a:t>
            </a:r>
            <a:r>
              <a:rPr dirty="0" sz="1100" spc="20" b="1">
                <a:solidFill>
                  <a:srgbClr val="C06E00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nasabah  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penerima </a:t>
            </a:r>
            <a:r>
              <a:rPr dirty="0" sz="1100" spc="20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 b="1">
                <a:solidFill>
                  <a:srgbClr val="3F3F3F"/>
                </a:solidFill>
                <a:latin typeface="Segoe UI"/>
                <a:cs typeface="Segoe UI"/>
              </a:rPr>
              <a:t>fasilitas</a:t>
            </a:r>
            <a:r>
              <a:rPr dirty="0" sz="1100" spc="15" b="1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10">
                <a:solidFill>
                  <a:srgbClr val="3F3F3F"/>
                </a:solidFill>
                <a:latin typeface="Segoe UI"/>
                <a:cs typeface="Segoe UI"/>
              </a:rPr>
              <a:t>pihak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tidak</a:t>
            </a:r>
            <a:r>
              <a:rPr dirty="0" sz="1100" spc="30">
                <a:solidFill>
                  <a:srgbClr val="3F3F3F"/>
                </a:solidFill>
                <a:latin typeface="Segoe UI"/>
                <a:cs typeface="Segoe UI"/>
              </a:rPr>
              <a:t> </a:t>
            </a:r>
            <a:r>
              <a:rPr dirty="0" sz="1100" spc="5">
                <a:solidFill>
                  <a:srgbClr val="3F3F3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3973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00355" marR="173355" indent="-122555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Umum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973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112395" marR="107314" indent="635">
              <a:lnSpc>
                <a:spcPct val="103600"/>
              </a:lnSpc>
              <a:spcBef>
                <a:spcPts val="475"/>
              </a:spcBef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Dasar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hi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g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973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2705" rIns="0" bIns="0" rtlCol="0" vert="horz">
            <a:spAutoFit/>
          </a:bodyPr>
          <a:lstStyle/>
          <a:p>
            <a:pPr algn="ctr" marL="241300" marR="236854">
              <a:lnSpc>
                <a:spcPct val="107300"/>
              </a:lnSpc>
              <a:spcBef>
                <a:spcPts val="415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6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-29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1295"/>
              </a:lnSpc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83973" y="4547721"/>
            <a:ext cx="1057275" cy="815975"/>
            <a:chOff x="183973" y="4547721"/>
            <a:chExt cx="1057275" cy="815975"/>
          </a:xfrm>
        </p:grpSpPr>
        <p:sp>
          <p:nvSpPr>
            <p:cNvPr id="16" name="object 16"/>
            <p:cNvSpPr/>
            <p:nvPr/>
          </p:nvSpPr>
          <p:spPr>
            <a:xfrm>
              <a:off x="183973" y="4547721"/>
              <a:ext cx="1057275" cy="815975"/>
            </a:xfrm>
            <a:custGeom>
              <a:avLst/>
              <a:gdLst/>
              <a:ahLst/>
              <a:cxnLst/>
              <a:rect l="l" t="t" r="r" b="b"/>
              <a:pathLst>
                <a:path w="1057275" h="815975">
                  <a:moveTo>
                    <a:pt x="991061" y="0"/>
                  </a:moveTo>
                  <a:lnTo>
                    <a:pt x="66072" y="0"/>
                  </a:lnTo>
                  <a:lnTo>
                    <a:pt x="40353" y="5198"/>
                  </a:lnTo>
                  <a:lnTo>
                    <a:pt x="19352" y="19374"/>
                  </a:lnTo>
                  <a:lnTo>
                    <a:pt x="5192" y="40400"/>
                  </a:lnTo>
                  <a:lnTo>
                    <a:pt x="0" y="66147"/>
                  </a:lnTo>
                  <a:lnTo>
                    <a:pt x="0" y="749585"/>
                  </a:lnTo>
                  <a:lnTo>
                    <a:pt x="5192" y="775333"/>
                  </a:lnTo>
                  <a:lnTo>
                    <a:pt x="19352" y="796359"/>
                  </a:lnTo>
                  <a:lnTo>
                    <a:pt x="40353" y="810535"/>
                  </a:lnTo>
                  <a:lnTo>
                    <a:pt x="66072" y="815733"/>
                  </a:lnTo>
                  <a:lnTo>
                    <a:pt x="991061" y="815733"/>
                  </a:lnTo>
                  <a:lnTo>
                    <a:pt x="1016779" y="810535"/>
                  </a:lnTo>
                  <a:lnTo>
                    <a:pt x="1037781" y="796359"/>
                  </a:lnTo>
                  <a:lnTo>
                    <a:pt x="1051941" y="775333"/>
                  </a:lnTo>
                  <a:lnTo>
                    <a:pt x="1057133" y="749585"/>
                  </a:lnTo>
                  <a:lnTo>
                    <a:pt x="1057133" y="66147"/>
                  </a:lnTo>
                  <a:lnTo>
                    <a:pt x="1051941" y="40400"/>
                  </a:lnTo>
                  <a:lnTo>
                    <a:pt x="1037781" y="19374"/>
                  </a:lnTo>
                  <a:lnTo>
                    <a:pt x="1016779" y="5198"/>
                  </a:lnTo>
                  <a:lnTo>
                    <a:pt x="991061" y="0"/>
                  </a:lnTo>
                  <a:close/>
                </a:path>
              </a:pathLst>
            </a:custGeom>
            <a:solidFill>
              <a:srgbClr val="192E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55874" y="4744140"/>
              <a:ext cx="604520" cy="473075"/>
            </a:xfrm>
            <a:custGeom>
              <a:avLst/>
              <a:gdLst/>
              <a:ahLst/>
              <a:cxnLst/>
              <a:rect l="l" t="t" r="r" b="b"/>
              <a:pathLst>
                <a:path w="604519" h="473075">
                  <a:moveTo>
                    <a:pt x="158675" y="0"/>
                  </a:moveTo>
                  <a:lnTo>
                    <a:pt x="261703" y="0"/>
                  </a:lnTo>
                  <a:lnTo>
                    <a:pt x="381130" y="314349"/>
                  </a:lnTo>
                  <a:lnTo>
                    <a:pt x="500770" y="0"/>
                  </a:lnTo>
                  <a:lnTo>
                    <a:pt x="603944" y="0"/>
                  </a:lnTo>
                  <a:lnTo>
                    <a:pt x="425150" y="472784"/>
                  </a:lnTo>
                  <a:lnTo>
                    <a:pt x="336767" y="472784"/>
                  </a:lnTo>
                  <a:lnTo>
                    <a:pt x="158675" y="0"/>
                  </a:lnTo>
                  <a:close/>
                </a:path>
                <a:path w="604519" h="473075">
                  <a:moveTo>
                    <a:pt x="0" y="0"/>
                  </a:moveTo>
                  <a:lnTo>
                    <a:pt x="101786" y="0"/>
                  </a:lnTo>
                  <a:lnTo>
                    <a:pt x="101786" y="472784"/>
                  </a:lnTo>
                  <a:lnTo>
                    <a:pt x="0" y="472784"/>
                  </a:lnTo>
                  <a:lnTo>
                    <a:pt x="0" y="0"/>
                  </a:lnTo>
                  <a:close/>
                </a:path>
              </a:pathLst>
            </a:custGeom>
            <a:ln w="12707">
              <a:solidFill>
                <a:srgbClr val="9A9F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413038" y="4600796"/>
            <a:ext cx="5962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7466" y="4780628"/>
            <a:ext cx="4470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z="1100" spc="2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9863" y="4936268"/>
            <a:ext cx="922655" cy="37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" marR="5080" indent="-12700">
              <a:lnSpc>
                <a:spcPct val="105500"/>
              </a:lnSpc>
              <a:spcBef>
                <a:spcPts val="100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kepada</a:t>
            </a:r>
            <a:r>
              <a:rPr dirty="0" sz="1100" spc="-5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Pihak </a:t>
            </a:r>
            <a:r>
              <a:rPr dirty="0" sz="1100" spc="-28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Tidak</a:t>
            </a:r>
            <a:r>
              <a:rPr dirty="0" sz="11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Segoe UI"/>
                <a:cs typeface="Segoe UI"/>
              </a:rPr>
              <a:t>Terkait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3973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153035" rIns="0" bIns="0" rtlCol="0" vert="horz">
            <a:spAutoFit/>
          </a:bodyPr>
          <a:lstStyle/>
          <a:p>
            <a:pPr algn="ctr" marL="114300" marR="109220">
              <a:lnSpc>
                <a:spcPct val="101800"/>
              </a:lnSpc>
              <a:spcBef>
                <a:spcPts val="1205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30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47425" y="1868775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61594" marR="48260" indent="-2540">
              <a:lnSpc>
                <a:spcPct val="95000"/>
              </a:lnSpc>
              <a:spcBef>
                <a:spcPts val="30"/>
              </a:spcBef>
            </a:pP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Penyelesaian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l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gg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Pelampauan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 B</a:t>
            </a:r>
            <a:r>
              <a:rPr dirty="0" sz="1100" spc="-4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47425" y="2757929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0" rIns="0" bIns="0" rtlCol="0" vert="horz">
            <a:spAutoFit/>
          </a:bodyPr>
          <a:lstStyle/>
          <a:p>
            <a:pPr algn="ctr" marL="193040" marR="187960">
              <a:lnSpc>
                <a:spcPct val="101800"/>
              </a:lnSpc>
              <a:spcBef>
                <a:spcPts val="500"/>
              </a:spcBef>
            </a:pPr>
            <a:r>
              <a:rPr dirty="0" sz="1100" spc="-1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ku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BMPK 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BMPD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Tertentu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47425" y="3658567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0" rIns="0" bIns="0" rtlCol="0" vert="horz">
            <a:spAutoFit/>
          </a:bodyPr>
          <a:lstStyle/>
          <a:p>
            <a:pPr algn="ctr" marL="107950" marR="96520" indent="-635">
              <a:lnSpc>
                <a:spcPct val="95000"/>
              </a:lnSpc>
              <a:spcBef>
                <a:spcPts val="50"/>
              </a:spcBef>
            </a:pPr>
            <a:r>
              <a:rPr dirty="0" sz="1100" spc="-12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Ca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a  </a:t>
            </a:r>
            <a:r>
              <a:rPr dirty="0" sz="1100" spc="-65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enya</a:t>
            </a:r>
            <a:r>
              <a:rPr dirty="0" sz="1100" spc="-50" b="1">
                <a:solidFill>
                  <a:srgbClr val="FFFFFF"/>
                </a:solidFill>
                <a:latin typeface="Segoe UI"/>
                <a:cs typeface="Segoe UI"/>
              </a:rPr>
              <a:t>mp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spc="-10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p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z="1100" spc="-4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Koreksi </a:t>
            </a:r>
            <a:r>
              <a:rPr dirty="0" sz="1100" spc="-2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1100" spc="-30" b="1">
                <a:solidFill>
                  <a:srgbClr val="FFFFFF"/>
                </a:solidFill>
                <a:latin typeface="Segoe UI"/>
                <a:cs typeface="Segoe UI"/>
              </a:rPr>
              <a:t>Laporan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47425" y="4547721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13360" marR="173355" indent="-35560">
              <a:lnSpc>
                <a:spcPct val="1073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5" b="1">
                <a:solidFill>
                  <a:srgbClr val="FFFFFF"/>
                </a:solidFill>
                <a:latin typeface="Segoe UI"/>
                <a:cs typeface="Segoe UI"/>
              </a:rPr>
              <a:t>Peralihan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47425" y="5429792"/>
            <a:ext cx="1057275" cy="815975"/>
          </a:xfrm>
          <a:prstGeom prst="rect">
            <a:avLst/>
          </a:prstGeom>
          <a:solidFill>
            <a:srgbClr val="DAE9F2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43840" marR="173355" indent="-65405">
              <a:lnSpc>
                <a:spcPct val="105500"/>
              </a:lnSpc>
            </a:pP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K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en</a:t>
            </a:r>
            <a:r>
              <a:rPr dirty="0" sz="1100" spc="15" b="1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dirty="0" sz="1100" spc="20" b="1">
                <a:solidFill>
                  <a:srgbClr val="FFFFFF"/>
                </a:solidFill>
                <a:latin typeface="Segoe UI"/>
                <a:cs typeface="Segoe UI"/>
              </a:rPr>
              <a:t>u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1100" b="1">
                <a:solidFill>
                  <a:srgbClr val="FFFFFF"/>
                </a:solidFill>
                <a:latin typeface="Segoe UI"/>
                <a:cs typeface="Segoe UI"/>
              </a:rPr>
              <a:t>n  </a:t>
            </a:r>
            <a:r>
              <a:rPr dirty="0" sz="1100" spc="10" b="1">
                <a:solidFill>
                  <a:srgbClr val="FFFFFF"/>
                </a:solidFill>
                <a:latin typeface="Segoe UI"/>
                <a:cs typeface="Segoe UI"/>
              </a:rPr>
              <a:t>Penutup</a:t>
            </a:r>
            <a:endParaRPr sz="1100">
              <a:latin typeface="Segoe UI"/>
              <a:cs typeface="Segoe UI"/>
            </a:endParaRPr>
          </a:p>
        </p:txBody>
      </p: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9578" y="5210860"/>
            <a:ext cx="2202941" cy="1041067"/>
          </a:xfrm>
          <a:prstGeom prst="rect">
            <a:avLst/>
          </a:prstGeom>
        </p:spPr>
      </p:pic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fld id="{81D60167-4931-47E6-BA6A-407CBD079E47}" type="slidenum">
              <a:rPr dirty="0" spc="-30"/>
              <a:t>12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Junita Martini</dc:creator>
  <dc:title>01. Materi POJK BMPK BPR dan BMPD BPRS</dc:title>
  <dcterms:created xsi:type="dcterms:W3CDTF">2022-12-15T07:24:58Z</dcterms:created>
  <dcterms:modified xsi:type="dcterms:W3CDTF">2022-12-15T07:24:58Z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2022-12-15T00:00:00Z</vt:filetime>
  </property>
  <property fmtid="{D5CDD505-2E9C-101B-9397-08002B2CF9AE}" pid="3" name="Creator">
    <vt:lpwstr>PowerPoint</vt:lpwstr>
  </property>
  <property fmtid="{D5CDD505-2E9C-101B-9397-08002B2CF9AE}" pid="4" name="LastSaved">
    <vt:filetime>2022-12-15T00:00:00Z</vt:filetime>
  </property>
</Properties>
</file>